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56" r:id="rId2"/>
    <p:sldId id="257" r:id="rId3"/>
    <p:sldId id="258" r:id="rId4"/>
    <p:sldId id="265" r:id="rId5"/>
    <p:sldId id="271" r:id="rId6"/>
    <p:sldId id="267" r:id="rId7"/>
    <p:sldId id="272" r:id="rId8"/>
    <p:sldId id="260" r:id="rId9"/>
    <p:sldId id="273" r:id="rId10"/>
    <p:sldId id="268" r:id="rId11"/>
    <p:sldId id="275" r:id="rId12"/>
    <p:sldId id="261" r:id="rId13"/>
    <p:sldId id="262" r:id="rId14"/>
    <p:sldId id="263" r:id="rId15"/>
    <p:sldId id="269" r:id="rId16"/>
    <p:sldId id="270" r:id="rId17"/>
  </p:sldIdLst>
  <p:sldSz cx="14630400" cy="8229600"/>
  <p:notesSz cx="8229600" cy="14630400"/>
  <p:embeddedFontLst>
    <p:embeddedFont>
      <p:font typeface="Calibri" panose="020F0502020204030204" pitchFamily="34" charset="0"/>
      <p:regular r:id="rId19"/>
      <p:bold r:id="rId20"/>
      <p:italic r:id="rId21"/>
      <p:boldItalic r:id="rId22"/>
    </p:embeddedFont>
    <p:embeddedFont>
      <p:font typeface="Inter" panose="020B0604020202020204" charset="0"/>
      <p:regular r:id="rId23"/>
    </p:embeddedFont>
    <p:embeddedFont>
      <p:font typeface="Tahoma" panose="020B0604030504040204" pitchFamily="34" charset="0"/>
      <p:regular r:id="rId24"/>
      <p:bold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384" autoAdjust="0"/>
  </p:normalViewPr>
  <p:slideViewPr>
    <p:cSldViewPr snapToGrid="0" snapToObjects="1">
      <p:cViewPr varScale="1">
        <p:scale>
          <a:sx n="58" d="100"/>
          <a:sy n="58" d="100"/>
        </p:scale>
        <p:origin x="75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B491B1-2936-4388-AD62-0C934A085ADE}"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US"/>
        </a:p>
      </dgm:t>
    </dgm:pt>
    <dgm:pt modelId="{E4C831FE-80D7-4D6C-9EB2-10295E6B11C1}">
      <dgm:prSet phldrT="[Text]" custT="1"/>
      <dgm:spPr>
        <a:solidFill>
          <a:schemeClr val="accent6">
            <a:lumMod val="20000"/>
            <a:lumOff val="80000"/>
          </a:schemeClr>
        </a:solidFill>
        <a:ln>
          <a:solidFill>
            <a:schemeClr val="accent1"/>
          </a:solidFill>
        </a:ln>
      </dgm:spPr>
      <dgm:t>
        <a:bodyPr/>
        <a:lstStyle/>
        <a:p>
          <a:r>
            <a:rPr lang="en-US" sz="2000" b="1" dirty="0">
              <a:solidFill>
                <a:schemeClr val="accent6"/>
              </a:solidFill>
              <a:latin typeface="Tahoma" panose="020B0604030504040204" pitchFamily="34" charset="0"/>
              <a:ea typeface="Tahoma" panose="020B0604030504040204" pitchFamily="34" charset="0"/>
              <a:cs typeface="Tahoma" panose="020B0604030504040204" pitchFamily="34" charset="0"/>
            </a:rPr>
            <a:t>KEY HEALTH INDICATORS</a:t>
          </a:r>
        </a:p>
      </dgm:t>
    </dgm:pt>
    <dgm:pt modelId="{2F868C48-8B12-43A9-BC98-210C2BBD4093}" type="parTrans" cxnId="{F7B8A4CD-3638-4AC2-86B3-2BCC298CDF56}">
      <dgm:prSet/>
      <dgm:spPr/>
      <dgm:t>
        <a:bodyPr/>
        <a:lstStyle/>
        <a:p>
          <a:endParaRPr lang="en-US"/>
        </a:p>
      </dgm:t>
    </dgm:pt>
    <dgm:pt modelId="{47314FB7-140B-463A-9A80-5431A8E61BE0}" type="sibTrans" cxnId="{F7B8A4CD-3638-4AC2-86B3-2BCC298CDF56}">
      <dgm:prSet/>
      <dgm:spPr/>
      <dgm:t>
        <a:bodyPr/>
        <a:lstStyle/>
        <a:p>
          <a:endParaRPr lang="en-US"/>
        </a:p>
      </dgm:t>
    </dgm:pt>
    <dgm:pt modelId="{6375DB9D-6770-4C57-9603-31B3C0E712A9}">
      <dgm:prSet phldrT="[Text]" custT="1"/>
      <dgm:spPr>
        <a:solidFill>
          <a:schemeClr val="bg1">
            <a:lumMod val="95000"/>
          </a:schemeClr>
        </a:solidFill>
        <a:ln>
          <a:solidFill>
            <a:schemeClr val="accent1"/>
          </a:solidFill>
        </a:ln>
      </dgm:spPr>
      <dgm:t>
        <a:bodyPr/>
        <a:lstStyle/>
        <a:p>
          <a:r>
            <a:rPr lang="en-US" sz="1400" b="1" dirty="0">
              <a:solidFill>
                <a:schemeClr val="tx1"/>
              </a:solidFill>
              <a:latin typeface="Tahoma" panose="020B0604030504040204" pitchFamily="34" charset="0"/>
              <a:ea typeface="Tahoma" panose="020B0604030504040204" pitchFamily="34" charset="0"/>
              <a:cs typeface="Tahoma" panose="020B0604030504040204" pitchFamily="34" charset="0"/>
            </a:rPr>
            <a:t>Maternal Mortality</a:t>
          </a:r>
        </a:p>
      </dgm:t>
    </dgm:pt>
    <dgm:pt modelId="{97CE6C31-269F-4598-A8E5-871768F15892}" type="parTrans" cxnId="{F6912B0F-2535-423E-B6D8-0BF2485F8E38}">
      <dgm:prSet/>
      <dgm:spPr/>
      <dgm:t>
        <a:bodyPr/>
        <a:lstStyle/>
        <a:p>
          <a:endParaRPr lang="en-US"/>
        </a:p>
      </dgm:t>
    </dgm:pt>
    <dgm:pt modelId="{17B19483-A453-482E-A96C-716347D05885}" type="sibTrans" cxnId="{F6912B0F-2535-423E-B6D8-0BF2485F8E38}">
      <dgm:prSet/>
      <dgm:spPr/>
      <dgm:t>
        <a:bodyPr/>
        <a:lstStyle/>
        <a:p>
          <a:endParaRPr lang="en-US"/>
        </a:p>
      </dgm:t>
    </dgm:pt>
    <dgm:pt modelId="{549F782C-8042-4015-8482-CB5510CEAB27}">
      <dgm:prSet phldrT="[Text]" custT="1"/>
      <dgm:spPr>
        <a:solidFill>
          <a:schemeClr val="bg1">
            <a:lumMod val="95000"/>
          </a:schemeClr>
        </a:solidFill>
        <a:ln>
          <a:solidFill>
            <a:schemeClr val="accent1"/>
          </a:solidFill>
        </a:ln>
      </dgm:spPr>
      <dgm:t>
        <a:bodyPr/>
        <a:lstStyle/>
        <a:p>
          <a:r>
            <a:rPr lang="en-US" sz="1400" b="1" dirty="0">
              <a:solidFill>
                <a:schemeClr val="tx1"/>
              </a:solidFill>
              <a:latin typeface="Tahoma" panose="020B0604030504040204" pitchFamily="34" charset="0"/>
              <a:ea typeface="Tahoma" panose="020B0604030504040204" pitchFamily="34" charset="0"/>
              <a:cs typeface="Tahoma" panose="020B0604030504040204" pitchFamily="34" charset="0"/>
            </a:rPr>
            <a:t>Neonatal Mortality</a:t>
          </a:r>
        </a:p>
      </dgm:t>
    </dgm:pt>
    <dgm:pt modelId="{F0A8F625-FBBE-4AF3-853A-E69ADEB34F9B}" type="parTrans" cxnId="{A40330CF-AD84-424C-ACA7-2B0A8D75A701}">
      <dgm:prSet/>
      <dgm:spPr/>
      <dgm:t>
        <a:bodyPr/>
        <a:lstStyle/>
        <a:p>
          <a:endParaRPr lang="en-US"/>
        </a:p>
      </dgm:t>
    </dgm:pt>
    <dgm:pt modelId="{0F83DE04-7802-4531-80A9-2D40209B14C1}" type="sibTrans" cxnId="{A40330CF-AD84-424C-ACA7-2B0A8D75A701}">
      <dgm:prSet/>
      <dgm:spPr/>
      <dgm:t>
        <a:bodyPr/>
        <a:lstStyle/>
        <a:p>
          <a:endParaRPr lang="en-US"/>
        </a:p>
      </dgm:t>
    </dgm:pt>
    <dgm:pt modelId="{D1CAE12F-A3B1-420C-8F21-39A7F75012D6}">
      <dgm:prSet phldrT="[Text]" custT="1"/>
      <dgm:spPr>
        <a:solidFill>
          <a:schemeClr val="bg1">
            <a:lumMod val="95000"/>
          </a:schemeClr>
        </a:solidFill>
        <a:ln>
          <a:solidFill>
            <a:schemeClr val="accent1"/>
          </a:solidFill>
        </a:ln>
      </dgm:spPr>
      <dgm:t>
        <a:bodyPr/>
        <a:lstStyle/>
        <a:p>
          <a:r>
            <a:rPr lang="en-US" sz="1400" b="1" dirty="0">
              <a:solidFill>
                <a:schemeClr val="tx1"/>
              </a:solidFill>
              <a:latin typeface="Tahoma" panose="020B0604030504040204" pitchFamily="34" charset="0"/>
              <a:ea typeface="Tahoma" panose="020B0604030504040204" pitchFamily="34" charset="0"/>
              <a:cs typeface="Tahoma" panose="020B0604030504040204" pitchFamily="34" charset="0"/>
            </a:rPr>
            <a:t>Under-5 Mortality</a:t>
          </a:r>
        </a:p>
      </dgm:t>
    </dgm:pt>
    <dgm:pt modelId="{145E080F-0E46-4BCD-974A-C940B91EA67E}" type="parTrans" cxnId="{539045A2-1C67-4E8E-A1E2-8F2EFA5EF0BF}">
      <dgm:prSet/>
      <dgm:spPr/>
      <dgm:t>
        <a:bodyPr/>
        <a:lstStyle/>
        <a:p>
          <a:endParaRPr lang="en-US"/>
        </a:p>
      </dgm:t>
    </dgm:pt>
    <dgm:pt modelId="{B4008D40-1464-43DF-8978-D566DD3E7068}" type="sibTrans" cxnId="{539045A2-1C67-4E8E-A1E2-8F2EFA5EF0BF}">
      <dgm:prSet/>
      <dgm:spPr/>
      <dgm:t>
        <a:bodyPr/>
        <a:lstStyle/>
        <a:p>
          <a:endParaRPr lang="en-US"/>
        </a:p>
      </dgm:t>
    </dgm:pt>
    <dgm:pt modelId="{E3FF8BFB-5DFE-46DF-912D-ACEB53433C3C}">
      <dgm:prSet phldrT="[Text]" custT="1"/>
      <dgm:spPr>
        <a:solidFill>
          <a:schemeClr val="bg1">
            <a:lumMod val="95000"/>
          </a:schemeClr>
        </a:solidFill>
        <a:ln>
          <a:solidFill>
            <a:schemeClr val="accent1"/>
          </a:solidFill>
        </a:ln>
      </dgm:spPr>
      <dgm:t>
        <a:bodyPr/>
        <a:lstStyle/>
        <a:p>
          <a:r>
            <a:rPr lang="en-US" sz="1400" b="1" dirty="0">
              <a:solidFill>
                <a:schemeClr val="tx1"/>
              </a:solidFill>
              <a:latin typeface="Tahoma" panose="020B0604030504040204" pitchFamily="34" charset="0"/>
              <a:ea typeface="Tahoma" panose="020B0604030504040204" pitchFamily="34" charset="0"/>
              <a:cs typeface="Tahoma" panose="020B0604030504040204" pitchFamily="34" charset="0"/>
            </a:rPr>
            <a:t>Life and Healthy Life Expectancy</a:t>
          </a:r>
        </a:p>
      </dgm:t>
    </dgm:pt>
    <dgm:pt modelId="{299D8C57-AAF7-45B8-9BDA-6EFB3A42CA35}" type="parTrans" cxnId="{6D34EB65-71ED-4708-80FC-723BD8C4E1BE}">
      <dgm:prSet/>
      <dgm:spPr/>
      <dgm:t>
        <a:bodyPr/>
        <a:lstStyle/>
        <a:p>
          <a:endParaRPr lang="en-US"/>
        </a:p>
      </dgm:t>
    </dgm:pt>
    <dgm:pt modelId="{27380651-D908-4893-87AF-DD0FD396287D}" type="sibTrans" cxnId="{6D34EB65-71ED-4708-80FC-723BD8C4E1BE}">
      <dgm:prSet/>
      <dgm:spPr/>
      <dgm:t>
        <a:bodyPr/>
        <a:lstStyle/>
        <a:p>
          <a:endParaRPr lang="en-US"/>
        </a:p>
      </dgm:t>
    </dgm:pt>
    <dgm:pt modelId="{062D580D-04A6-406F-BFF9-026E4E10495F}">
      <dgm:prSet phldrT="[Text]" custT="1"/>
      <dgm:spPr>
        <a:solidFill>
          <a:schemeClr val="bg1">
            <a:lumMod val="95000"/>
          </a:schemeClr>
        </a:solidFill>
        <a:ln>
          <a:solidFill>
            <a:schemeClr val="accent1"/>
          </a:solidFill>
        </a:ln>
      </dgm:spPr>
      <dgm:t>
        <a:bodyPr/>
        <a:lstStyle/>
        <a:p>
          <a:r>
            <a:rPr lang="en-US" sz="1400" b="1" dirty="0">
              <a:solidFill>
                <a:schemeClr val="tx1"/>
              </a:solidFill>
              <a:latin typeface="Tahoma" panose="020B0604030504040204" pitchFamily="34" charset="0"/>
              <a:ea typeface="Tahoma" panose="020B0604030504040204" pitchFamily="34" charset="0"/>
              <a:cs typeface="Tahoma" panose="020B0604030504040204" pitchFamily="34" charset="0"/>
            </a:rPr>
            <a:t>Health Workforce</a:t>
          </a:r>
        </a:p>
      </dgm:t>
    </dgm:pt>
    <dgm:pt modelId="{45644D84-BE06-4BC2-96A7-26698DBF4444}" type="parTrans" cxnId="{75CD2DC4-909B-42B9-A707-1E32CDC8DB86}">
      <dgm:prSet/>
      <dgm:spPr/>
      <dgm:t>
        <a:bodyPr/>
        <a:lstStyle/>
        <a:p>
          <a:endParaRPr lang="en-US"/>
        </a:p>
      </dgm:t>
    </dgm:pt>
    <dgm:pt modelId="{73CDC5BC-AE01-4262-A17C-47AC90EF7DE8}" type="sibTrans" cxnId="{75CD2DC4-909B-42B9-A707-1E32CDC8DB86}">
      <dgm:prSet/>
      <dgm:spPr/>
      <dgm:t>
        <a:bodyPr/>
        <a:lstStyle/>
        <a:p>
          <a:endParaRPr lang="en-US"/>
        </a:p>
      </dgm:t>
    </dgm:pt>
    <dgm:pt modelId="{F67F2CA4-0CEE-42B6-972F-3366C8D9BF17}">
      <dgm:prSet phldrT="[Text]" custT="1"/>
      <dgm:spPr>
        <a:solidFill>
          <a:schemeClr val="bg1">
            <a:lumMod val="95000"/>
          </a:schemeClr>
        </a:solidFill>
        <a:ln>
          <a:solidFill>
            <a:schemeClr val="accent1"/>
          </a:solidFill>
        </a:ln>
      </dgm:spPr>
      <dgm:t>
        <a:bodyPr/>
        <a:lstStyle/>
        <a:p>
          <a:r>
            <a:rPr lang="en-US" sz="1400" b="1" i="0" dirty="0">
              <a:solidFill>
                <a:schemeClr val="tx1"/>
              </a:solidFill>
              <a:latin typeface="Tahoma" panose="020B0604030504040204" pitchFamily="34" charset="0"/>
              <a:ea typeface="Tahoma" panose="020B0604030504040204" pitchFamily="34" charset="0"/>
              <a:cs typeface="Tahoma" panose="020B0604030504040204" pitchFamily="34" charset="0"/>
            </a:rPr>
            <a:t>Universal Health Coverage</a:t>
          </a:r>
        </a:p>
        <a:p>
          <a:endParaRPr lang="en-US" sz="1400" b="1" i="0"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8D008099-7B33-4EC8-8B2F-D7B7F9F3C860}" type="parTrans" cxnId="{8C7B78B1-9E44-4ABF-A0AD-3AC66FEBB1D1}">
      <dgm:prSet/>
      <dgm:spPr/>
      <dgm:t>
        <a:bodyPr/>
        <a:lstStyle/>
        <a:p>
          <a:endParaRPr lang="en-US"/>
        </a:p>
      </dgm:t>
    </dgm:pt>
    <dgm:pt modelId="{0EB81689-141E-4D78-8CD2-45C4815B35B2}" type="sibTrans" cxnId="{8C7B78B1-9E44-4ABF-A0AD-3AC66FEBB1D1}">
      <dgm:prSet/>
      <dgm:spPr/>
      <dgm:t>
        <a:bodyPr/>
        <a:lstStyle/>
        <a:p>
          <a:endParaRPr lang="en-US"/>
        </a:p>
      </dgm:t>
    </dgm:pt>
    <dgm:pt modelId="{04F131CC-3481-4322-B605-B50B3B9A92C4}" type="pres">
      <dgm:prSet presAssocID="{91B491B1-2936-4388-AD62-0C934A085ADE}" presName="Name0" presStyleCnt="0">
        <dgm:presLayoutVars>
          <dgm:chMax val="1"/>
          <dgm:chPref val="1"/>
          <dgm:dir/>
          <dgm:animOne val="branch"/>
          <dgm:animLvl val="lvl"/>
        </dgm:presLayoutVars>
      </dgm:prSet>
      <dgm:spPr/>
    </dgm:pt>
    <dgm:pt modelId="{88B0E360-E1AD-40EA-8F7C-DC2F80E656AC}" type="pres">
      <dgm:prSet presAssocID="{E4C831FE-80D7-4D6C-9EB2-10295E6B11C1}" presName="Parent" presStyleLbl="node0" presStyleIdx="0" presStyleCnt="1" custScaleX="103250" custScaleY="107177">
        <dgm:presLayoutVars>
          <dgm:chMax val="6"/>
          <dgm:chPref val="6"/>
        </dgm:presLayoutVars>
      </dgm:prSet>
      <dgm:spPr/>
    </dgm:pt>
    <dgm:pt modelId="{20988F5F-2562-41F3-98EF-4972BA2A4282}" type="pres">
      <dgm:prSet presAssocID="{6375DB9D-6770-4C57-9603-31B3C0E712A9}" presName="Accent1" presStyleCnt="0"/>
      <dgm:spPr/>
    </dgm:pt>
    <dgm:pt modelId="{B9CB7057-611D-455C-8D29-4E681638E143}" type="pres">
      <dgm:prSet presAssocID="{6375DB9D-6770-4C57-9603-31B3C0E712A9}" presName="Accent" presStyleLbl="bgShp" presStyleIdx="0" presStyleCnt="6"/>
      <dgm:spPr/>
    </dgm:pt>
    <dgm:pt modelId="{675D5A3A-6878-4CB3-A42E-AA9553BAD91E}" type="pres">
      <dgm:prSet presAssocID="{6375DB9D-6770-4C57-9603-31B3C0E712A9}" presName="Child1" presStyleLbl="node1" presStyleIdx="0" presStyleCnt="6">
        <dgm:presLayoutVars>
          <dgm:chMax val="0"/>
          <dgm:chPref val="0"/>
          <dgm:bulletEnabled val="1"/>
        </dgm:presLayoutVars>
      </dgm:prSet>
      <dgm:spPr/>
    </dgm:pt>
    <dgm:pt modelId="{A03E845D-8702-437A-9AB4-44ABE7EDC9E5}" type="pres">
      <dgm:prSet presAssocID="{549F782C-8042-4015-8482-CB5510CEAB27}" presName="Accent2" presStyleCnt="0"/>
      <dgm:spPr/>
    </dgm:pt>
    <dgm:pt modelId="{A9636304-AB41-47F1-8152-CC0843054DA2}" type="pres">
      <dgm:prSet presAssocID="{549F782C-8042-4015-8482-CB5510CEAB27}" presName="Accent" presStyleLbl="bgShp" presStyleIdx="1" presStyleCnt="6"/>
      <dgm:spPr/>
    </dgm:pt>
    <dgm:pt modelId="{1A5E0C98-DB2D-454C-B940-115AE1F0F83E}" type="pres">
      <dgm:prSet presAssocID="{549F782C-8042-4015-8482-CB5510CEAB27}" presName="Child2" presStyleLbl="node1" presStyleIdx="1" presStyleCnt="6">
        <dgm:presLayoutVars>
          <dgm:chMax val="0"/>
          <dgm:chPref val="0"/>
          <dgm:bulletEnabled val="1"/>
        </dgm:presLayoutVars>
      </dgm:prSet>
      <dgm:spPr/>
    </dgm:pt>
    <dgm:pt modelId="{767A239B-968E-4891-A986-E57BC09C21D2}" type="pres">
      <dgm:prSet presAssocID="{D1CAE12F-A3B1-420C-8F21-39A7F75012D6}" presName="Accent3" presStyleCnt="0"/>
      <dgm:spPr/>
    </dgm:pt>
    <dgm:pt modelId="{01F1A2F1-FEE5-464A-914D-7B2CC4426452}" type="pres">
      <dgm:prSet presAssocID="{D1CAE12F-A3B1-420C-8F21-39A7F75012D6}" presName="Accent" presStyleLbl="bgShp" presStyleIdx="2" presStyleCnt="6"/>
      <dgm:spPr/>
    </dgm:pt>
    <dgm:pt modelId="{7B9243A5-6FC2-448D-81A5-5A1ACB257B8C}" type="pres">
      <dgm:prSet presAssocID="{D1CAE12F-A3B1-420C-8F21-39A7F75012D6}" presName="Child3" presStyleLbl="node1" presStyleIdx="2" presStyleCnt="6">
        <dgm:presLayoutVars>
          <dgm:chMax val="0"/>
          <dgm:chPref val="0"/>
          <dgm:bulletEnabled val="1"/>
        </dgm:presLayoutVars>
      </dgm:prSet>
      <dgm:spPr/>
    </dgm:pt>
    <dgm:pt modelId="{66DB234D-22FC-4391-9E65-D9720519688B}" type="pres">
      <dgm:prSet presAssocID="{E3FF8BFB-5DFE-46DF-912D-ACEB53433C3C}" presName="Accent4" presStyleCnt="0"/>
      <dgm:spPr/>
    </dgm:pt>
    <dgm:pt modelId="{9CAF1C21-8603-4CFB-B723-6FD3E76738D0}" type="pres">
      <dgm:prSet presAssocID="{E3FF8BFB-5DFE-46DF-912D-ACEB53433C3C}" presName="Accent" presStyleLbl="bgShp" presStyleIdx="3" presStyleCnt="6"/>
      <dgm:spPr/>
    </dgm:pt>
    <dgm:pt modelId="{09D31DBC-A16F-4E89-BC46-51E42CB88097}" type="pres">
      <dgm:prSet presAssocID="{E3FF8BFB-5DFE-46DF-912D-ACEB53433C3C}" presName="Child4" presStyleLbl="node1" presStyleIdx="3" presStyleCnt="6">
        <dgm:presLayoutVars>
          <dgm:chMax val="0"/>
          <dgm:chPref val="0"/>
          <dgm:bulletEnabled val="1"/>
        </dgm:presLayoutVars>
      </dgm:prSet>
      <dgm:spPr/>
    </dgm:pt>
    <dgm:pt modelId="{8F3D4D28-B070-492C-8060-5DB8A2EF40EE}" type="pres">
      <dgm:prSet presAssocID="{062D580D-04A6-406F-BFF9-026E4E10495F}" presName="Accent5" presStyleCnt="0"/>
      <dgm:spPr/>
    </dgm:pt>
    <dgm:pt modelId="{FD9DFC84-AB0C-43BC-99FB-93E8455D7300}" type="pres">
      <dgm:prSet presAssocID="{062D580D-04A6-406F-BFF9-026E4E10495F}" presName="Accent" presStyleLbl="bgShp" presStyleIdx="4" presStyleCnt="6"/>
      <dgm:spPr/>
    </dgm:pt>
    <dgm:pt modelId="{0C1E1A27-15CF-4645-9A1C-428A0C86A9C3}" type="pres">
      <dgm:prSet presAssocID="{062D580D-04A6-406F-BFF9-026E4E10495F}" presName="Child5" presStyleLbl="node1" presStyleIdx="4" presStyleCnt="6">
        <dgm:presLayoutVars>
          <dgm:chMax val="0"/>
          <dgm:chPref val="0"/>
          <dgm:bulletEnabled val="1"/>
        </dgm:presLayoutVars>
      </dgm:prSet>
      <dgm:spPr/>
    </dgm:pt>
    <dgm:pt modelId="{1FB355F9-8EA1-44E1-B9E1-389DE22F2A9D}" type="pres">
      <dgm:prSet presAssocID="{F67F2CA4-0CEE-42B6-972F-3366C8D9BF17}" presName="Accent6" presStyleCnt="0"/>
      <dgm:spPr/>
    </dgm:pt>
    <dgm:pt modelId="{94BC6F41-A792-47AD-A90D-0F405A8F6AA3}" type="pres">
      <dgm:prSet presAssocID="{F67F2CA4-0CEE-42B6-972F-3366C8D9BF17}" presName="Accent" presStyleLbl="bgShp" presStyleIdx="5" presStyleCnt="6"/>
      <dgm:spPr/>
    </dgm:pt>
    <dgm:pt modelId="{6AE99B15-BEF2-419B-BDFE-97C0531F412F}" type="pres">
      <dgm:prSet presAssocID="{F67F2CA4-0CEE-42B6-972F-3366C8D9BF17}" presName="Child6" presStyleLbl="node1" presStyleIdx="5" presStyleCnt="6">
        <dgm:presLayoutVars>
          <dgm:chMax val="0"/>
          <dgm:chPref val="0"/>
          <dgm:bulletEnabled val="1"/>
        </dgm:presLayoutVars>
      </dgm:prSet>
      <dgm:spPr/>
    </dgm:pt>
  </dgm:ptLst>
  <dgm:cxnLst>
    <dgm:cxn modelId="{F6912B0F-2535-423E-B6D8-0BF2485F8E38}" srcId="{E4C831FE-80D7-4D6C-9EB2-10295E6B11C1}" destId="{6375DB9D-6770-4C57-9603-31B3C0E712A9}" srcOrd="0" destOrd="0" parTransId="{97CE6C31-269F-4598-A8E5-871768F15892}" sibTransId="{17B19483-A453-482E-A96C-716347D05885}"/>
    <dgm:cxn modelId="{6D414820-3263-4887-8280-147BE2979F30}" type="presOf" srcId="{F67F2CA4-0CEE-42B6-972F-3366C8D9BF17}" destId="{6AE99B15-BEF2-419B-BDFE-97C0531F412F}" srcOrd="0" destOrd="0" presId="urn:microsoft.com/office/officeart/2011/layout/HexagonRadial"/>
    <dgm:cxn modelId="{F0746C22-BF9D-488C-9945-CA906D90ABF1}" type="presOf" srcId="{6375DB9D-6770-4C57-9603-31B3C0E712A9}" destId="{675D5A3A-6878-4CB3-A42E-AA9553BAD91E}" srcOrd="0" destOrd="0" presId="urn:microsoft.com/office/officeart/2011/layout/HexagonRadial"/>
    <dgm:cxn modelId="{6D34EB65-71ED-4708-80FC-723BD8C4E1BE}" srcId="{E4C831FE-80D7-4D6C-9EB2-10295E6B11C1}" destId="{E3FF8BFB-5DFE-46DF-912D-ACEB53433C3C}" srcOrd="3" destOrd="0" parTransId="{299D8C57-AAF7-45B8-9BDA-6EFB3A42CA35}" sibTransId="{27380651-D908-4893-87AF-DD0FD396287D}"/>
    <dgm:cxn modelId="{1D3EB36A-8CBA-40E0-AAE8-0104DFB74A13}" type="presOf" srcId="{E3FF8BFB-5DFE-46DF-912D-ACEB53433C3C}" destId="{09D31DBC-A16F-4E89-BC46-51E42CB88097}" srcOrd="0" destOrd="0" presId="urn:microsoft.com/office/officeart/2011/layout/HexagonRadial"/>
    <dgm:cxn modelId="{8A0B8F7E-A740-4998-BE32-3A7F12508D2D}" type="presOf" srcId="{062D580D-04A6-406F-BFF9-026E4E10495F}" destId="{0C1E1A27-15CF-4645-9A1C-428A0C86A9C3}" srcOrd="0" destOrd="0" presId="urn:microsoft.com/office/officeart/2011/layout/HexagonRadial"/>
    <dgm:cxn modelId="{193E2D89-65BB-4D8C-8419-8990ABE779E0}" type="presOf" srcId="{E4C831FE-80D7-4D6C-9EB2-10295E6B11C1}" destId="{88B0E360-E1AD-40EA-8F7C-DC2F80E656AC}" srcOrd="0" destOrd="0" presId="urn:microsoft.com/office/officeart/2011/layout/HexagonRadial"/>
    <dgm:cxn modelId="{539045A2-1C67-4E8E-A1E2-8F2EFA5EF0BF}" srcId="{E4C831FE-80D7-4D6C-9EB2-10295E6B11C1}" destId="{D1CAE12F-A3B1-420C-8F21-39A7F75012D6}" srcOrd="2" destOrd="0" parTransId="{145E080F-0E46-4BCD-974A-C940B91EA67E}" sibTransId="{B4008D40-1464-43DF-8978-D566DD3E7068}"/>
    <dgm:cxn modelId="{12C507B0-ED31-486D-877D-ED1DC7661083}" type="presOf" srcId="{91B491B1-2936-4388-AD62-0C934A085ADE}" destId="{04F131CC-3481-4322-B605-B50B3B9A92C4}" srcOrd="0" destOrd="0" presId="urn:microsoft.com/office/officeart/2011/layout/HexagonRadial"/>
    <dgm:cxn modelId="{8C7B78B1-9E44-4ABF-A0AD-3AC66FEBB1D1}" srcId="{E4C831FE-80D7-4D6C-9EB2-10295E6B11C1}" destId="{F67F2CA4-0CEE-42B6-972F-3366C8D9BF17}" srcOrd="5" destOrd="0" parTransId="{8D008099-7B33-4EC8-8B2F-D7B7F9F3C860}" sibTransId="{0EB81689-141E-4D78-8CD2-45C4815B35B2}"/>
    <dgm:cxn modelId="{D75111B2-5BFA-4E6A-8A26-88399585B02D}" type="presOf" srcId="{D1CAE12F-A3B1-420C-8F21-39A7F75012D6}" destId="{7B9243A5-6FC2-448D-81A5-5A1ACB257B8C}" srcOrd="0" destOrd="0" presId="urn:microsoft.com/office/officeart/2011/layout/HexagonRadial"/>
    <dgm:cxn modelId="{75CD2DC4-909B-42B9-A707-1E32CDC8DB86}" srcId="{E4C831FE-80D7-4D6C-9EB2-10295E6B11C1}" destId="{062D580D-04A6-406F-BFF9-026E4E10495F}" srcOrd="4" destOrd="0" parTransId="{45644D84-BE06-4BC2-96A7-26698DBF4444}" sibTransId="{73CDC5BC-AE01-4262-A17C-47AC90EF7DE8}"/>
    <dgm:cxn modelId="{F7B8A4CD-3638-4AC2-86B3-2BCC298CDF56}" srcId="{91B491B1-2936-4388-AD62-0C934A085ADE}" destId="{E4C831FE-80D7-4D6C-9EB2-10295E6B11C1}" srcOrd="0" destOrd="0" parTransId="{2F868C48-8B12-43A9-BC98-210C2BBD4093}" sibTransId="{47314FB7-140B-463A-9A80-5431A8E61BE0}"/>
    <dgm:cxn modelId="{A40330CF-AD84-424C-ACA7-2B0A8D75A701}" srcId="{E4C831FE-80D7-4D6C-9EB2-10295E6B11C1}" destId="{549F782C-8042-4015-8482-CB5510CEAB27}" srcOrd="1" destOrd="0" parTransId="{F0A8F625-FBBE-4AF3-853A-E69ADEB34F9B}" sibTransId="{0F83DE04-7802-4531-80A9-2D40209B14C1}"/>
    <dgm:cxn modelId="{324923ED-646A-4BEC-B55A-9CB3ABBFFC08}" type="presOf" srcId="{549F782C-8042-4015-8482-CB5510CEAB27}" destId="{1A5E0C98-DB2D-454C-B940-115AE1F0F83E}" srcOrd="0" destOrd="0" presId="urn:microsoft.com/office/officeart/2011/layout/HexagonRadial"/>
    <dgm:cxn modelId="{E28BBD40-9AB0-4410-B334-860065A4D50B}" type="presParOf" srcId="{04F131CC-3481-4322-B605-B50B3B9A92C4}" destId="{88B0E360-E1AD-40EA-8F7C-DC2F80E656AC}" srcOrd="0" destOrd="0" presId="urn:microsoft.com/office/officeart/2011/layout/HexagonRadial"/>
    <dgm:cxn modelId="{F7ABB7CA-C77B-4B86-827B-8E2E5221CBD2}" type="presParOf" srcId="{04F131CC-3481-4322-B605-B50B3B9A92C4}" destId="{20988F5F-2562-41F3-98EF-4972BA2A4282}" srcOrd="1" destOrd="0" presId="urn:microsoft.com/office/officeart/2011/layout/HexagonRadial"/>
    <dgm:cxn modelId="{7E9AFB51-7589-4E8C-B0DB-6FC9462B7628}" type="presParOf" srcId="{20988F5F-2562-41F3-98EF-4972BA2A4282}" destId="{B9CB7057-611D-455C-8D29-4E681638E143}" srcOrd="0" destOrd="0" presId="urn:microsoft.com/office/officeart/2011/layout/HexagonRadial"/>
    <dgm:cxn modelId="{D436EED3-9B28-4FA1-B288-C929FD996865}" type="presParOf" srcId="{04F131CC-3481-4322-B605-B50B3B9A92C4}" destId="{675D5A3A-6878-4CB3-A42E-AA9553BAD91E}" srcOrd="2" destOrd="0" presId="urn:microsoft.com/office/officeart/2011/layout/HexagonRadial"/>
    <dgm:cxn modelId="{8AB2DD98-87E3-4D70-AA74-D1C584A19E9F}" type="presParOf" srcId="{04F131CC-3481-4322-B605-B50B3B9A92C4}" destId="{A03E845D-8702-437A-9AB4-44ABE7EDC9E5}" srcOrd="3" destOrd="0" presId="urn:microsoft.com/office/officeart/2011/layout/HexagonRadial"/>
    <dgm:cxn modelId="{804DD365-08D0-4177-88F3-445D513E08B9}" type="presParOf" srcId="{A03E845D-8702-437A-9AB4-44ABE7EDC9E5}" destId="{A9636304-AB41-47F1-8152-CC0843054DA2}" srcOrd="0" destOrd="0" presId="urn:microsoft.com/office/officeart/2011/layout/HexagonRadial"/>
    <dgm:cxn modelId="{2B3FFFC7-DF6B-4CCD-B79C-5F8E50C19F5C}" type="presParOf" srcId="{04F131CC-3481-4322-B605-B50B3B9A92C4}" destId="{1A5E0C98-DB2D-454C-B940-115AE1F0F83E}" srcOrd="4" destOrd="0" presId="urn:microsoft.com/office/officeart/2011/layout/HexagonRadial"/>
    <dgm:cxn modelId="{2E3A3DEC-1ED7-4AEF-A9E9-890C1AC0F254}" type="presParOf" srcId="{04F131CC-3481-4322-B605-B50B3B9A92C4}" destId="{767A239B-968E-4891-A986-E57BC09C21D2}" srcOrd="5" destOrd="0" presId="urn:microsoft.com/office/officeart/2011/layout/HexagonRadial"/>
    <dgm:cxn modelId="{B82157DC-4547-40A1-9D30-EC73A0D8F1B1}" type="presParOf" srcId="{767A239B-968E-4891-A986-E57BC09C21D2}" destId="{01F1A2F1-FEE5-464A-914D-7B2CC4426452}" srcOrd="0" destOrd="0" presId="urn:microsoft.com/office/officeart/2011/layout/HexagonRadial"/>
    <dgm:cxn modelId="{AAD5AE5A-DC70-4E3F-B175-8C4325DB26FC}" type="presParOf" srcId="{04F131CC-3481-4322-B605-B50B3B9A92C4}" destId="{7B9243A5-6FC2-448D-81A5-5A1ACB257B8C}" srcOrd="6" destOrd="0" presId="urn:microsoft.com/office/officeart/2011/layout/HexagonRadial"/>
    <dgm:cxn modelId="{809CAE9A-1905-4A0C-A5B5-BB65A8375FBF}" type="presParOf" srcId="{04F131CC-3481-4322-B605-B50B3B9A92C4}" destId="{66DB234D-22FC-4391-9E65-D9720519688B}" srcOrd="7" destOrd="0" presId="urn:microsoft.com/office/officeart/2011/layout/HexagonRadial"/>
    <dgm:cxn modelId="{5016F75C-1F98-475F-82F5-9E303F2B707E}" type="presParOf" srcId="{66DB234D-22FC-4391-9E65-D9720519688B}" destId="{9CAF1C21-8603-4CFB-B723-6FD3E76738D0}" srcOrd="0" destOrd="0" presId="urn:microsoft.com/office/officeart/2011/layout/HexagonRadial"/>
    <dgm:cxn modelId="{2E0E3043-6988-4935-9C86-60CE7049EF6F}" type="presParOf" srcId="{04F131CC-3481-4322-B605-B50B3B9A92C4}" destId="{09D31DBC-A16F-4E89-BC46-51E42CB88097}" srcOrd="8" destOrd="0" presId="urn:microsoft.com/office/officeart/2011/layout/HexagonRadial"/>
    <dgm:cxn modelId="{754DA6A5-ABDE-4D24-A36C-F84E9C5E083D}" type="presParOf" srcId="{04F131CC-3481-4322-B605-B50B3B9A92C4}" destId="{8F3D4D28-B070-492C-8060-5DB8A2EF40EE}" srcOrd="9" destOrd="0" presId="urn:microsoft.com/office/officeart/2011/layout/HexagonRadial"/>
    <dgm:cxn modelId="{585E2CC6-B58D-4A80-BD90-9E374AC91143}" type="presParOf" srcId="{8F3D4D28-B070-492C-8060-5DB8A2EF40EE}" destId="{FD9DFC84-AB0C-43BC-99FB-93E8455D7300}" srcOrd="0" destOrd="0" presId="urn:microsoft.com/office/officeart/2011/layout/HexagonRadial"/>
    <dgm:cxn modelId="{C43609AD-418D-4F75-B6BC-A4CA50627CC1}" type="presParOf" srcId="{04F131CC-3481-4322-B605-B50B3B9A92C4}" destId="{0C1E1A27-15CF-4645-9A1C-428A0C86A9C3}" srcOrd="10" destOrd="0" presId="urn:microsoft.com/office/officeart/2011/layout/HexagonRadial"/>
    <dgm:cxn modelId="{C3686F0F-7B52-4188-9648-93313FDEB535}" type="presParOf" srcId="{04F131CC-3481-4322-B605-B50B3B9A92C4}" destId="{1FB355F9-8EA1-44E1-B9E1-389DE22F2A9D}" srcOrd="11" destOrd="0" presId="urn:microsoft.com/office/officeart/2011/layout/HexagonRadial"/>
    <dgm:cxn modelId="{C72F0698-EDD2-43D5-A93E-DB32FEC65BAF}" type="presParOf" srcId="{1FB355F9-8EA1-44E1-B9E1-389DE22F2A9D}" destId="{94BC6F41-A792-47AD-A90D-0F405A8F6AA3}" srcOrd="0" destOrd="0" presId="urn:microsoft.com/office/officeart/2011/layout/HexagonRadial"/>
    <dgm:cxn modelId="{281C2608-B252-4B2F-BA0D-6A27DB1030B6}" type="presParOf" srcId="{04F131CC-3481-4322-B605-B50B3B9A92C4}" destId="{6AE99B15-BEF2-419B-BDFE-97C0531F412F}" srcOrd="12" destOrd="0" presId="urn:microsoft.com/office/officeart/2011/layout/HexagonRadial"/>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B0E360-E1AD-40EA-8F7C-DC2F80E656AC}">
      <dsp:nvSpPr>
        <dsp:cNvPr id="0" name=""/>
        <dsp:cNvSpPr/>
      </dsp:nvSpPr>
      <dsp:spPr>
        <a:xfrm>
          <a:off x="1461768" y="1341485"/>
          <a:ext cx="1832816" cy="1645761"/>
        </a:xfrm>
        <a:prstGeom prst="hexagon">
          <a:avLst>
            <a:gd name="adj" fmla="val 28570"/>
            <a:gd name="vf" fmla="val 115470"/>
          </a:avLst>
        </a:prstGeom>
        <a:solidFill>
          <a:schemeClr val="accent6">
            <a:lumMod val="20000"/>
            <a:lumOff val="8000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accent6"/>
              </a:solidFill>
              <a:latin typeface="Tahoma" panose="020B0604030504040204" pitchFamily="34" charset="0"/>
              <a:ea typeface="Tahoma" panose="020B0604030504040204" pitchFamily="34" charset="0"/>
              <a:cs typeface="Tahoma" panose="020B0604030504040204" pitchFamily="34" charset="0"/>
            </a:rPr>
            <a:t>KEY HEALTH INDICATORS</a:t>
          </a:r>
        </a:p>
      </dsp:txBody>
      <dsp:txXfrm>
        <a:off x="1773232" y="1621162"/>
        <a:ext cx="1209888" cy="1086407"/>
      </dsp:txXfrm>
    </dsp:sp>
    <dsp:sp modelId="{A9636304-AB41-47F1-8152-CC0843054DA2}">
      <dsp:nvSpPr>
        <dsp:cNvPr id="0" name=""/>
        <dsp:cNvSpPr/>
      </dsp:nvSpPr>
      <dsp:spPr>
        <a:xfrm>
          <a:off x="2602183" y="661929"/>
          <a:ext cx="669749" cy="577077"/>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75D5A3A-6878-4CB3-A42E-AA9553BAD91E}">
      <dsp:nvSpPr>
        <dsp:cNvPr id="0" name=""/>
        <dsp:cNvSpPr/>
      </dsp:nvSpPr>
      <dsp:spPr>
        <a:xfrm>
          <a:off x="1654129" y="0"/>
          <a:ext cx="1454702" cy="1258488"/>
        </a:xfrm>
        <a:prstGeom prst="hexagon">
          <a:avLst>
            <a:gd name="adj" fmla="val 28570"/>
            <a:gd name="vf" fmla="val 115470"/>
          </a:avLst>
        </a:prstGeom>
        <a:solidFill>
          <a:schemeClr val="bg1">
            <a:lumMod val="9500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Maternal Mortality</a:t>
          </a:r>
        </a:p>
      </dsp:txBody>
      <dsp:txXfrm>
        <a:off x="1895204" y="208558"/>
        <a:ext cx="972552" cy="841372"/>
      </dsp:txXfrm>
    </dsp:sp>
    <dsp:sp modelId="{01F1A2F1-FEE5-464A-914D-7B2CC4426452}">
      <dsp:nvSpPr>
        <dsp:cNvPr id="0" name=""/>
        <dsp:cNvSpPr/>
      </dsp:nvSpPr>
      <dsp:spPr>
        <a:xfrm>
          <a:off x="3383833" y="1740757"/>
          <a:ext cx="669749" cy="577077"/>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A5E0C98-DB2D-454C-B940-115AE1F0F83E}">
      <dsp:nvSpPr>
        <dsp:cNvPr id="0" name=""/>
        <dsp:cNvSpPr/>
      </dsp:nvSpPr>
      <dsp:spPr>
        <a:xfrm>
          <a:off x="2988260" y="774054"/>
          <a:ext cx="1454702" cy="1258488"/>
        </a:xfrm>
        <a:prstGeom prst="hexagon">
          <a:avLst>
            <a:gd name="adj" fmla="val 28570"/>
            <a:gd name="vf" fmla="val 115470"/>
          </a:avLst>
        </a:prstGeom>
        <a:solidFill>
          <a:schemeClr val="bg1">
            <a:lumMod val="9500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Neonatal Mortality</a:t>
          </a:r>
        </a:p>
      </dsp:txBody>
      <dsp:txXfrm>
        <a:off x="3229335" y="982612"/>
        <a:ext cx="972552" cy="841372"/>
      </dsp:txXfrm>
    </dsp:sp>
    <dsp:sp modelId="{9CAF1C21-8603-4CFB-B723-6FD3E76738D0}">
      <dsp:nvSpPr>
        <dsp:cNvPr id="0" name=""/>
        <dsp:cNvSpPr/>
      </dsp:nvSpPr>
      <dsp:spPr>
        <a:xfrm>
          <a:off x="2840849" y="2958552"/>
          <a:ext cx="669749" cy="577077"/>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9243A5-6FC2-448D-81A5-5A1ACB257B8C}">
      <dsp:nvSpPr>
        <dsp:cNvPr id="0" name=""/>
        <dsp:cNvSpPr/>
      </dsp:nvSpPr>
      <dsp:spPr>
        <a:xfrm>
          <a:off x="2988260" y="2295756"/>
          <a:ext cx="1454702" cy="1258488"/>
        </a:xfrm>
        <a:prstGeom prst="hexagon">
          <a:avLst>
            <a:gd name="adj" fmla="val 28570"/>
            <a:gd name="vf" fmla="val 115470"/>
          </a:avLst>
        </a:prstGeom>
        <a:solidFill>
          <a:schemeClr val="bg1">
            <a:lumMod val="9500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Under-5 Mortality</a:t>
          </a:r>
        </a:p>
      </dsp:txBody>
      <dsp:txXfrm>
        <a:off x="3229335" y="2504314"/>
        <a:ext cx="972552" cy="841372"/>
      </dsp:txXfrm>
    </dsp:sp>
    <dsp:sp modelId="{FD9DFC84-AB0C-43BC-99FB-93E8455D7300}">
      <dsp:nvSpPr>
        <dsp:cNvPr id="0" name=""/>
        <dsp:cNvSpPr/>
      </dsp:nvSpPr>
      <dsp:spPr>
        <a:xfrm>
          <a:off x="1493917" y="3084963"/>
          <a:ext cx="669749" cy="577077"/>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9D31DBC-A16F-4E89-BC46-51E42CB88097}">
      <dsp:nvSpPr>
        <dsp:cNvPr id="0" name=""/>
        <dsp:cNvSpPr/>
      </dsp:nvSpPr>
      <dsp:spPr>
        <a:xfrm>
          <a:off x="1654129" y="3070677"/>
          <a:ext cx="1454702" cy="1258488"/>
        </a:xfrm>
        <a:prstGeom prst="hexagon">
          <a:avLst>
            <a:gd name="adj" fmla="val 28570"/>
            <a:gd name="vf" fmla="val 115470"/>
          </a:avLst>
        </a:prstGeom>
        <a:solidFill>
          <a:schemeClr val="bg1">
            <a:lumMod val="9500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Life and Healthy Life Expectancy</a:t>
          </a:r>
        </a:p>
      </dsp:txBody>
      <dsp:txXfrm>
        <a:off x="1895204" y="3279235"/>
        <a:ext cx="972552" cy="841372"/>
      </dsp:txXfrm>
    </dsp:sp>
    <dsp:sp modelId="{94BC6F41-A792-47AD-A90D-0F405A8F6AA3}">
      <dsp:nvSpPr>
        <dsp:cNvPr id="0" name=""/>
        <dsp:cNvSpPr/>
      </dsp:nvSpPr>
      <dsp:spPr>
        <a:xfrm>
          <a:off x="699467" y="2006568"/>
          <a:ext cx="669749" cy="577077"/>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1E1A27-15CF-4645-9A1C-428A0C86A9C3}">
      <dsp:nvSpPr>
        <dsp:cNvPr id="0" name=""/>
        <dsp:cNvSpPr/>
      </dsp:nvSpPr>
      <dsp:spPr>
        <a:xfrm>
          <a:off x="313804" y="2296622"/>
          <a:ext cx="1454702" cy="1258488"/>
        </a:xfrm>
        <a:prstGeom prst="hexagon">
          <a:avLst>
            <a:gd name="adj" fmla="val 28570"/>
            <a:gd name="vf" fmla="val 115470"/>
          </a:avLst>
        </a:prstGeom>
        <a:solidFill>
          <a:schemeClr val="bg1">
            <a:lumMod val="9500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Health Workforce</a:t>
          </a:r>
        </a:p>
      </dsp:txBody>
      <dsp:txXfrm>
        <a:off x="554879" y="2505180"/>
        <a:ext cx="972552" cy="841372"/>
      </dsp:txXfrm>
    </dsp:sp>
    <dsp:sp modelId="{6AE99B15-BEF2-419B-BDFE-97C0531F412F}">
      <dsp:nvSpPr>
        <dsp:cNvPr id="0" name=""/>
        <dsp:cNvSpPr/>
      </dsp:nvSpPr>
      <dsp:spPr>
        <a:xfrm>
          <a:off x="313804" y="772323"/>
          <a:ext cx="1454702" cy="1258488"/>
        </a:xfrm>
        <a:prstGeom prst="hexagon">
          <a:avLst>
            <a:gd name="adj" fmla="val 28570"/>
            <a:gd name="vf" fmla="val 115470"/>
          </a:avLst>
        </a:prstGeom>
        <a:solidFill>
          <a:schemeClr val="bg1">
            <a:lumMod val="9500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latin typeface="Tahoma" panose="020B0604030504040204" pitchFamily="34" charset="0"/>
              <a:ea typeface="Tahoma" panose="020B0604030504040204" pitchFamily="34" charset="0"/>
              <a:cs typeface="Tahoma" panose="020B0604030504040204" pitchFamily="34" charset="0"/>
            </a:rPr>
            <a:t>Universal Health Coverage</a:t>
          </a:r>
        </a:p>
        <a:p>
          <a:pPr marL="0" lvl="0" indent="0" algn="ctr" defTabSz="622300">
            <a:lnSpc>
              <a:spcPct val="90000"/>
            </a:lnSpc>
            <a:spcBef>
              <a:spcPct val="0"/>
            </a:spcBef>
            <a:spcAft>
              <a:spcPct val="35000"/>
            </a:spcAft>
            <a:buNone/>
          </a:pPr>
          <a:endParaRPr lang="en-US" sz="1400" b="1" i="0"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554879" y="980881"/>
        <a:ext cx="972552" cy="841372"/>
      </dsp:txXfrm>
    </dsp:sp>
  </dsp:spTree>
</dsp:drawing>
</file>

<file path=ppt/diagrams/layout1.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49629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781602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708304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284749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8442016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0843094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2802412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who.int/data/gho/publications/world-health-statistic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1.xml"/><Relationship Id="rId7" Type="http://schemas.openxmlformats.org/officeDocument/2006/relationships/image" Target="../media/image6.pn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11" Type="http://schemas.openxmlformats.org/officeDocument/2006/relationships/image" Target="../media/image10.png"/><Relationship Id="rId5" Type="http://schemas.openxmlformats.org/officeDocument/2006/relationships/diagramColors" Target="../diagrams/colors1.xml"/><Relationship Id="rId10" Type="http://schemas.openxmlformats.org/officeDocument/2006/relationships/image" Target="../media/image9.png"/><Relationship Id="rId4" Type="http://schemas.openxmlformats.org/officeDocument/2006/relationships/diagramQuickStyle" Target="../diagrams/quickStyle1.xml"/><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9144000" y="0"/>
            <a:ext cx="5486400" cy="8229600"/>
          </a:xfrm>
          <a:prstGeom prst="rect">
            <a:avLst/>
          </a:prstGeom>
        </p:spPr>
      </p:pic>
      <p:sp>
        <p:nvSpPr>
          <p:cNvPr id="3" name="Text 0"/>
          <p:cNvSpPr/>
          <p:nvPr/>
        </p:nvSpPr>
        <p:spPr>
          <a:xfrm>
            <a:off x="864037" y="746284"/>
            <a:ext cx="7880952" cy="3368516"/>
          </a:xfrm>
          <a:prstGeom prst="rect">
            <a:avLst/>
          </a:prstGeom>
          <a:noFill/>
          <a:ln/>
        </p:spPr>
        <p:txBody>
          <a:bodyPr wrap="square" lIns="0" tIns="0" rIns="0" bIns="0" rtlCol="0" anchor="t"/>
          <a:lstStyle/>
          <a:p>
            <a:pPr marL="0" indent="0">
              <a:lnSpc>
                <a:spcPts val="8800"/>
              </a:lnSpc>
              <a:buNone/>
            </a:pPr>
            <a:r>
              <a:rPr lang="en-US" sz="5000" b="1" dirty="0">
                <a:solidFill>
                  <a:srgbClr val="000000"/>
                </a:solidFill>
                <a:latin typeface="Inter" panose="020B0604020202020204" charset="0"/>
                <a:ea typeface="Inter" panose="020B0604020202020204" charset="0"/>
                <a:cs typeface="Petrona Bold" pitchFamily="34" charset="-120"/>
              </a:rPr>
              <a:t>World Health Statistics 2023: Global Health Insights</a:t>
            </a:r>
            <a:endParaRPr lang="en-US" sz="5000" b="1" dirty="0">
              <a:latin typeface="Inter" panose="020B0604020202020204" charset="0"/>
              <a:ea typeface="Inter" panose="020B0604020202020204" charset="0"/>
            </a:endParaRPr>
          </a:p>
        </p:txBody>
      </p:sp>
      <p:sp>
        <p:nvSpPr>
          <p:cNvPr id="4" name="Text 1"/>
          <p:cNvSpPr/>
          <p:nvPr/>
        </p:nvSpPr>
        <p:spPr>
          <a:xfrm>
            <a:off x="864036" y="4263509"/>
            <a:ext cx="7415927" cy="1185148"/>
          </a:xfrm>
          <a:prstGeom prst="rect">
            <a:avLst/>
          </a:prstGeom>
          <a:noFill/>
          <a:ln/>
        </p:spPr>
        <p:txBody>
          <a:bodyPr wrap="square" lIns="0" tIns="0" rIns="0" bIns="0" rtlCol="0" anchor="t"/>
          <a:lstStyle/>
          <a:p>
            <a:pPr marL="0" indent="0">
              <a:lnSpc>
                <a:spcPts val="3100"/>
              </a:lnSpc>
              <a:buNone/>
            </a:pPr>
            <a:r>
              <a:rPr lang="en-US" sz="1900" dirty="0">
                <a:solidFill>
                  <a:srgbClr val="272525"/>
                </a:solidFill>
                <a:latin typeface="Inter" pitchFamily="34" charset="0"/>
                <a:ea typeface="Inter" pitchFamily="34" charset="-122"/>
                <a:cs typeface="Inter" pitchFamily="34" charset="-120"/>
              </a:rPr>
              <a:t>Analyzing key health indicators across regions to understand global health disparities and identify opportunities for improvement.</a:t>
            </a:r>
            <a:endParaRPr lang="en-US" sz="1900" dirty="0"/>
          </a:p>
        </p:txBody>
      </p:sp>
      <p:sp>
        <p:nvSpPr>
          <p:cNvPr id="7" name="Text 4"/>
          <p:cNvSpPr/>
          <p:nvPr/>
        </p:nvSpPr>
        <p:spPr>
          <a:xfrm>
            <a:off x="864037" y="7051358"/>
            <a:ext cx="7621905" cy="431959"/>
          </a:xfrm>
          <a:prstGeom prst="rect">
            <a:avLst/>
          </a:prstGeom>
          <a:noFill/>
          <a:ln/>
        </p:spPr>
        <p:txBody>
          <a:bodyPr wrap="none" lIns="0" tIns="0" rIns="0" bIns="0" rtlCol="0" anchor="t"/>
          <a:lstStyle/>
          <a:p>
            <a:pPr marL="0" indent="0" algn="l">
              <a:lnSpc>
                <a:spcPts val="3400"/>
              </a:lnSpc>
              <a:buNone/>
            </a:pPr>
            <a:r>
              <a:rPr lang="en-US" sz="2400" b="1" dirty="0">
                <a:solidFill>
                  <a:srgbClr val="272525"/>
                </a:solidFill>
                <a:latin typeface="Inter" panose="020B0604020202020204" charset="0"/>
                <a:ea typeface="Inter" panose="020B0604020202020204" charset="0"/>
                <a:cs typeface="Inter Bold" pitchFamily="34" charset="-120"/>
              </a:rPr>
              <a:t>by _ Kariithi Anne |Mercy Chebet |Maureen Jemutai</a:t>
            </a:r>
            <a:endParaRPr lang="en-US" sz="2400" dirty="0">
              <a:latin typeface="Inter" panose="020B0604020202020204" charset="0"/>
              <a:ea typeface="Inter" panose="020B0604020202020204" charset="0"/>
            </a:endParaRPr>
          </a:p>
        </p:txBody>
      </p:sp>
      <p:sp>
        <p:nvSpPr>
          <p:cNvPr id="8" name="Text 12">
            <a:extLst>
              <a:ext uri="{FF2B5EF4-FFF2-40B4-BE49-F238E27FC236}">
                <a16:creationId xmlns:a16="http://schemas.microsoft.com/office/drawing/2014/main" id="{4232B1C4-63A8-42E1-9080-CD1550D055D6}"/>
              </a:ext>
            </a:extLst>
          </p:cNvPr>
          <p:cNvSpPr/>
          <p:nvPr/>
        </p:nvSpPr>
        <p:spPr>
          <a:xfrm>
            <a:off x="864036" y="5717501"/>
            <a:ext cx="8013957" cy="714613"/>
          </a:xfrm>
          <a:prstGeom prst="rect">
            <a:avLst/>
          </a:prstGeom>
          <a:noFill/>
          <a:ln/>
        </p:spPr>
        <p:txBody>
          <a:bodyPr wrap="square" lIns="0" tIns="0" rIns="0" bIns="0" rtlCol="0" anchor="t"/>
          <a:lstStyle/>
          <a:p>
            <a:pPr marL="0" indent="0">
              <a:lnSpc>
                <a:spcPts val="2800"/>
              </a:lnSpc>
              <a:buNone/>
            </a:pPr>
            <a:r>
              <a:rPr lang="en-US" sz="1600" b="1" dirty="0">
                <a:solidFill>
                  <a:srgbClr val="272525"/>
                </a:solidFill>
                <a:latin typeface="Inter" pitchFamily="34" charset="0"/>
                <a:ea typeface="Inter" pitchFamily="34" charset="-122"/>
                <a:cs typeface="Inter" pitchFamily="34" charset="-120"/>
              </a:rPr>
              <a:t>Data Source</a:t>
            </a:r>
            <a:r>
              <a:rPr lang="en-US" sz="1600" dirty="0">
                <a:solidFill>
                  <a:srgbClr val="272525"/>
                </a:solidFill>
                <a:latin typeface="Inter" pitchFamily="34" charset="0"/>
                <a:ea typeface="Inter" pitchFamily="34" charset="-122"/>
                <a:cs typeface="Inter" pitchFamily="34" charset="-120"/>
              </a:rPr>
              <a:t>: WHO Database/ Global Health Observatory</a:t>
            </a:r>
          </a:p>
          <a:p>
            <a:pPr marL="0" indent="0">
              <a:lnSpc>
                <a:spcPts val="2800"/>
              </a:lnSpc>
              <a:buNone/>
            </a:pPr>
            <a:r>
              <a:rPr lang="en-US" sz="1600" dirty="0">
                <a:solidFill>
                  <a:srgbClr val="272525"/>
                </a:solidFill>
                <a:latin typeface="Inter" pitchFamily="34" charset="0"/>
                <a:ea typeface="Inter" pitchFamily="34" charset="-122"/>
              </a:rPr>
              <a:t>                       </a:t>
            </a:r>
            <a:r>
              <a:rPr lang="en-US" sz="1600" dirty="0">
                <a:solidFill>
                  <a:srgbClr val="272525"/>
                </a:solidFill>
                <a:latin typeface="Inter" pitchFamily="34" charset="0"/>
                <a:ea typeface="Inter" pitchFamily="34" charset="-122"/>
                <a:hlinkClick r:id="rId4"/>
              </a:rPr>
              <a:t>https://www.who.int/data/gho/publications/world-health-statistics</a:t>
            </a:r>
            <a:endParaRPr lang="en-US" sz="1600" dirty="0"/>
          </a:p>
        </p:txBody>
      </p:sp>
    </p:spTree>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5C2AFDA2-0AA4-40B3-BC58-A9F32E54DE31}"/>
              </a:ext>
            </a:extLst>
          </p:cNvPr>
          <p:cNvGrpSpPr/>
          <p:nvPr/>
        </p:nvGrpSpPr>
        <p:grpSpPr>
          <a:xfrm>
            <a:off x="755826" y="1629295"/>
            <a:ext cx="13392435" cy="4564870"/>
            <a:chOff x="564063" y="1752833"/>
            <a:chExt cx="13584199" cy="4548214"/>
          </a:xfrm>
        </p:grpSpPr>
        <p:pic>
          <p:nvPicPr>
            <p:cNvPr id="12" name="Picture 11">
              <a:extLst>
                <a:ext uri="{FF2B5EF4-FFF2-40B4-BE49-F238E27FC236}">
                  <a16:creationId xmlns:a16="http://schemas.microsoft.com/office/drawing/2014/main" id="{B0938A79-98AE-4B1A-9F41-1E1C5150305B}"/>
                </a:ext>
              </a:extLst>
            </p:cNvPr>
            <p:cNvPicPr>
              <a:picLocks noChangeAspect="1"/>
            </p:cNvPicPr>
            <p:nvPr/>
          </p:nvPicPr>
          <p:blipFill>
            <a:blip r:embed="rId3"/>
            <a:stretch>
              <a:fillRect/>
            </a:stretch>
          </p:blipFill>
          <p:spPr>
            <a:xfrm>
              <a:off x="564063" y="1752833"/>
              <a:ext cx="6967267" cy="4548214"/>
            </a:xfrm>
            <a:prstGeom prst="rect">
              <a:avLst/>
            </a:prstGeom>
          </p:spPr>
        </p:pic>
        <p:pic>
          <p:nvPicPr>
            <p:cNvPr id="13" name="Picture 12">
              <a:extLst>
                <a:ext uri="{FF2B5EF4-FFF2-40B4-BE49-F238E27FC236}">
                  <a16:creationId xmlns:a16="http://schemas.microsoft.com/office/drawing/2014/main" id="{0B8A5BA2-9942-4D1C-A618-D78FCB8AA318}"/>
                </a:ext>
              </a:extLst>
            </p:cNvPr>
            <p:cNvPicPr>
              <a:picLocks noChangeAspect="1"/>
            </p:cNvPicPr>
            <p:nvPr/>
          </p:nvPicPr>
          <p:blipFill>
            <a:blip r:embed="rId4"/>
            <a:stretch>
              <a:fillRect/>
            </a:stretch>
          </p:blipFill>
          <p:spPr>
            <a:xfrm>
              <a:off x="7780648" y="2564711"/>
              <a:ext cx="6367614" cy="3100177"/>
            </a:xfrm>
            <a:prstGeom prst="rect">
              <a:avLst/>
            </a:prstGeom>
          </p:spPr>
        </p:pic>
      </p:grpSp>
      <p:sp>
        <p:nvSpPr>
          <p:cNvPr id="16" name="Text 16">
            <a:extLst>
              <a:ext uri="{FF2B5EF4-FFF2-40B4-BE49-F238E27FC236}">
                <a16:creationId xmlns:a16="http://schemas.microsoft.com/office/drawing/2014/main" id="{7046EACA-5069-4620-8782-1EF3ADC3B256}"/>
              </a:ext>
            </a:extLst>
          </p:cNvPr>
          <p:cNvSpPr/>
          <p:nvPr/>
        </p:nvSpPr>
        <p:spPr>
          <a:xfrm>
            <a:off x="564065" y="6194165"/>
            <a:ext cx="14066336" cy="2035435"/>
          </a:xfrm>
          <a:prstGeom prst="rect">
            <a:avLst/>
          </a:prstGeom>
          <a:noFill/>
          <a:ln/>
        </p:spPr>
        <p:txBody>
          <a:bodyPr wrap="square" lIns="0" tIns="0" rIns="0" bIns="0" rtlCol="0" anchor="t"/>
          <a:lstStyle/>
          <a:p>
            <a:pPr marL="285750" indent="-285750">
              <a:lnSpc>
                <a:spcPct val="150000"/>
              </a:lnSpc>
              <a:buFont typeface="Wingdings" panose="05000000000000000000" pitchFamily="2" charset="2"/>
              <a:buChar char="q"/>
            </a:pPr>
            <a:r>
              <a:rPr lang="en-US" dirty="0">
                <a:latin typeface="Inter" panose="020B0604020202020204" charset="0"/>
                <a:ea typeface="Inter" panose="020B0604020202020204" charset="0"/>
              </a:rPr>
              <a:t>The </a:t>
            </a:r>
            <a:r>
              <a:rPr lang="en-US" b="1" dirty="0">
                <a:latin typeface="Inter" panose="020B0604020202020204" charset="0"/>
                <a:ea typeface="Inter" panose="020B0604020202020204" charset="0"/>
              </a:rPr>
              <a:t>African</a:t>
            </a:r>
            <a:r>
              <a:rPr lang="en-US" dirty="0">
                <a:latin typeface="Inter" panose="020B0604020202020204" charset="0"/>
                <a:ea typeface="Inter" panose="020B0604020202020204" charset="0"/>
              </a:rPr>
              <a:t> and </a:t>
            </a:r>
            <a:r>
              <a:rPr lang="en-US" b="1" dirty="0">
                <a:latin typeface="Inter" panose="020B0604020202020204" charset="0"/>
                <a:ea typeface="Inter" panose="020B0604020202020204" charset="0"/>
              </a:rPr>
              <a:t>Eastern Mediterranean Regions </a:t>
            </a:r>
            <a:r>
              <a:rPr lang="en-US" dirty="0">
                <a:latin typeface="Inter" panose="020B0604020202020204" charset="0"/>
                <a:ea typeface="Inter" panose="020B0604020202020204" charset="0"/>
              </a:rPr>
              <a:t>receive the most funding from WHO but have the lowest universal health coverage recorded at 10.92% of the global coverage.</a:t>
            </a:r>
          </a:p>
          <a:p>
            <a:pPr marL="285750" indent="-285750">
              <a:lnSpc>
                <a:spcPct val="150000"/>
              </a:lnSpc>
              <a:buFont typeface="Wingdings" panose="05000000000000000000" pitchFamily="2" charset="2"/>
              <a:buChar char="q"/>
            </a:pPr>
            <a:r>
              <a:rPr lang="en-US" dirty="0">
                <a:solidFill>
                  <a:srgbClr val="272525"/>
                </a:solidFill>
                <a:latin typeface="Inter" panose="020B0604020202020204" charset="0"/>
                <a:ea typeface="Inter" panose="020B0604020202020204" charset="0"/>
                <a:cs typeface="Inter" pitchFamily="34" charset="-120"/>
              </a:rPr>
              <a:t>Africa receives significant international health aid, often targeted at communicable diseases, maternal and child health, and immunization campaigns. However, this aid may not address long-term, systemic improvements in healthcare infrastructure and universal healthcare systems.</a:t>
            </a:r>
            <a:endParaRPr lang="en-US" dirty="0">
              <a:latin typeface="Inter" panose="020B0604020202020204" charset="0"/>
              <a:ea typeface="Inter" panose="020B0604020202020204" charset="0"/>
            </a:endParaRPr>
          </a:p>
          <a:p>
            <a:pPr marL="285750" indent="-285750">
              <a:lnSpc>
                <a:spcPct val="150000"/>
              </a:lnSpc>
              <a:buFont typeface="Wingdings" panose="05000000000000000000" pitchFamily="2" charset="2"/>
              <a:buChar char="q"/>
            </a:pPr>
            <a:endParaRPr lang="en-US" dirty="0">
              <a:solidFill>
                <a:srgbClr val="272525"/>
              </a:solidFill>
              <a:latin typeface="Inter" panose="020B0604020202020204" charset="0"/>
              <a:ea typeface="Inter" panose="020B0604020202020204" charset="0"/>
              <a:cs typeface="Inter" pitchFamily="34" charset="-120"/>
            </a:endParaRPr>
          </a:p>
        </p:txBody>
      </p:sp>
      <p:sp>
        <p:nvSpPr>
          <p:cNvPr id="15" name="Text 0">
            <a:extLst>
              <a:ext uri="{FF2B5EF4-FFF2-40B4-BE49-F238E27FC236}">
                <a16:creationId xmlns:a16="http://schemas.microsoft.com/office/drawing/2014/main" id="{AE69A321-306B-4426-8D6C-20B2446D96D3}"/>
              </a:ext>
            </a:extLst>
          </p:cNvPr>
          <p:cNvSpPr/>
          <p:nvPr/>
        </p:nvSpPr>
        <p:spPr>
          <a:xfrm>
            <a:off x="564064" y="707820"/>
            <a:ext cx="13584198" cy="712470"/>
          </a:xfrm>
          <a:prstGeom prst="rect">
            <a:avLst/>
          </a:prstGeom>
          <a:noFill/>
          <a:ln/>
        </p:spPr>
        <p:txBody>
          <a:bodyPr wrap="square" lIns="0" tIns="0" rIns="0" bIns="0" rtlCol="0" anchor="t"/>
          <a:lstStyle/>
          <a:p>
            <a:pPr>
              <a:lnSpc>
                <a:spcPts val="5350"/>
              </a:lnSpc>
            </a:pPr>
            <a:r>
              <a:rPr lang="en-US" sz="4600" b="1" dirty="0">
                <a:latin typeface="Inter" panose="020B0604020202020204" charset="0"/>
                <a:ea typeface="Inter" panose="020B0604020202020204" charset="0"/>
              </a:rPr>
              <a:t>Key Findings – </a:t>
            </a:r>
            <a:r>
              <a:rPr lang="en-US" sz="2800" b="1" dirty="0">
                <a:latin typeface="Inter" panose="020B0604020202020204" charset="0"/>
                <a:ea typeface="Inter" panose="020B0604020202020204" charset="0"/>
              </a:rPr>
              <a:t>Comparison between Health Aid and health coverage</a:t>
            </a:r>
            <a:endParaRPr lang="en-US" sz="4600" b="1" dirty="0">
              <a:latin typeface="Inter" panose="020B0604020202020204" charset="0"/>
              <a:ea typeface="Inter" panose="020B0604020202020204" charset="0"/>
            </a:endParaRPr>
          </a:p>
        </p:txBody>
      </p:sp>
    </p:spTree>
    <p:extLst>
      <p:ext uri="{BB962C8B-B14F-4D97-AF65-F5344CB8AC3E}">
        <p14:creationId xmlns:p14="http://schemas.microsoft.com/office/powerpoint/2010/main" val="1158640531"/>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16">
            <a:extLst>
              <a:ext uri="{FF2B5EF4-FFF2-40B4-BE49-F238E27FC236}">
                <a16:creationId xmlns:a16="http://schemas.microsoft.com/office/drawing/2014/main" id="{7046EACA-5069-4620-8782-1EF3ADC3B256}"/>
              </a:ext>
            </a:extLst>
          </p:cNvPr>
          <p:cNvSpPr/>
          <p:nvPr/>
        </p:nvSpPr>
        <p:spPr>
          <a:xfrm>
            <a:off x="564064" y="6533803"/>
            <a:ext cx="13874573" cy="1695797"/>
          </a:xfrm>
          <a:prstGeom prst="rect">
            <a:avLst/>
          </a:prstGeom>
          <a:noFill/>
          <a:ln/>
        </p:spPr>
        <p:txBody>
          <a:bodyPr wrap="square" lIns="0" tIns="0" rIns="0" bIns="0" rtlCol="0" anchor="t"/>
          <a:lstStyle/>
          <a:p>
            <a:pPr marL="285750" indent="-285750">
              <a:lnSpc>
                <a:spcPct val="150000"/>
              </a:lnSpc>
              <a:buFont typeface="Wingdings" panose="05000000000000000000" pitchFamily="2" charset="2"/>
              <a:buChar char="q"/>
            </a:pPr>
            <a:r>
              <a:rPr lang="en-US" b="0" i="0" dirty="0">
                <a:solidFill>
                  <a:srgbClr val="333333"/>
                </a:solidFill>
                <a:effectLst/>
                <a:latin typeface="Inter" panose="020B0604020202020204" charset="0"/>
                <a:ea typeface="Inter" panose="020B0604020202020204" charset="0"/>
              </a:rPr>
              <a:t>While adolescent birth rates have declined globally, they have remained generally stagnant or even increased in Southeast Asia. This is attributed to the high prevalence rates of child marriage and early union according to WHO.</a:t>
            </a:r>
          </a:p>
          <a:p>
            <a:pPr marL="285750" indent="-285750">
              <a:lnSpc>
                <a:spcPct val="150000"/>
              </a:lnSpc>
              <a:buFont typeface="Wingdings" panose="05000000000000000000" pitchFamily="2" charset="2"/>
              <a:buChar char="q"/>
            </a:pPr>
            <a:r>
              <a:rPr lang="en-US" dirty="0">
                <a:latin typeface="Inter" panose="020B0604020202020204" charset="0"/>
                <a:ea typeface="Inter" panose="020B0604020202020204" charset="0"/>
              </a:rPr>
              <a:t>According to UNICEF, nearly 40% of girls in Sub-Saharan Africa are married before the age of 18, leading to early childbearing. Cultural practices, poverty, lack of education, and poor maternal healthcare for adolescents influence this.</a:t>
            </a:r>
          </a:p>
          <a:p>
            <a:pPr>
              <a:lnSpc>
                <a:spcPct val="150000"/>
              </a:lnSpc>
            </a:pPr>
            <a:endParaRPr lang="en-US" dirty="0">
              <a:solidFill>
                <a:srgbClr val="272525"/>
              </a:solidFill>
              <a:latin typeface="Inter" panose="020B0604020202020204" charset="0"/>
              <a:ea typeface="Inter" panose="020B0604020202020204" charset="0"/>
              <a:cs typeface="Inter" pitchFamily="34" charset="-120"/>
            </a:endParaRPr>
          </a:p>
        </p:txBody>
      </p:sp>
      <p:sp>
        <p:nvSpPr>
          <p:cNvPr id="15" name="Text 0">
            <a:extLst>
              <a:ext uri="{FF2B5EF4-FFF2-40B4-BE49-F238E27FC236}">
                <a16:creationId xmlns:a16="http://schemas.microsoft.com/office/drawing/2014/main" id="{AE69A321-306B-4426-8D6C-20B2446D96D3}"/>
              </a:ext>
            </a:extLst>
          </p:cNvPr>
          <p:cNvSpPr/>
          <p:nvPr/>
        </p:nvSpPr>
        <p:spPr>
          <a:xfrm>
            <a:off x="564064" y="707820"/>
            <a:ext cx="13584198" cy="712470"/>
          </a:xfrm>
          <a:prstGeom prst="rect">
            <a:avLst/>
          </a:prstGeom>
          <a:noFill/>
          <a:ln/>
        </p:spPr>
        <p:txBody>
          <a:bodyPr wrap="square" lIns="0" tIns="0" rIns="0" bIns="0" rtlCol="0" anchor="t"/>
          <a:lstStyle/>
          <a:p>
            <a:pPr>
              <a:lnSpc>
                <a:spcPts val="5350"/>
              </a:lnSpc>
            </a:pPr>
            <a:r>
              <a:rPr lang="en-US" sz="4600" b="1" dirty="0">
                <a:latin typeface="Inter" panose="020B0604020202020204" charset="0"/>
                <a:ea typeface="Inter" panose="020B0604020202020204" charset="0"/>
              </a:rPr>
              <a:t>Key Findings – </a:t>
            </a:r>
            <a:r>
              <a:rPr lang="en-US" sz="2800" b="1" dirty="0">
                <a:latin typeface="Inter" panose="020B0604020202020204" charset="0"/>
                <a:ea typeface="Inter" panose="020B0604020202020204" charset="0"/>
              </a:rPr>
              <a:t>Trends in adolescent births per region</a:t>
            </a:r>
            <a:endParaRPr lang="en-US" sz="4600" b="1" dirty="0">
              <a:latin typeface="Inter" panose="020B0604020202020204" charset="0"/>
              <a:ea typeface="Inter" panose="020B0604020202020204" charset="0"/>
            </a:endParaRPr>
          </a:p>
        </p:txBody>
      </p:sp>
      <p:pic>
        <p:nvPicPr>
          <p:cNvPr id="7" name="Picture 6">
            <a:extLst>
              <a:ext uri="{FF2B5EF4-FFF2-40B4-BE49-F238E27FC236}">
                <a16:creationId xmlns:a16="http://schemas.microsoft.com/office/drawing/2014/main" id="{DE55287D-3182-430E-B8A6-B9E7FFCDACB9}"/>
              </a:ext>
            </a:extLst>
          </p:cNvPr>
          <p:cNvPicPr>
            <a:picLocks noChangeAspect="1"/>
          </p:cNvPicPr>
          <p:nvPr/>
        </p:nvPicPr>
        <p:blipFill>
          <a:blip r:embed="rId3"/>
          <a:stretch>
            <a:fillRect/>
          </a:stretch>
        </p:blipFill>
        <p:spPr>
          <a:xfrm>
            <a:off x="1088968" y="1724009"/>
            <a:ext cx="11915079" cy="4506074"/>
          </a:xfrm>
          <a:prstGeom prst="rect">
            <a:avLst/>
          </a:prstGeom>
        </p:spPr>
      </p:pic>
    </p:spTree>
    <p:extLst>
      <p:ext uri="{BB962C8B-B14F-4D97-AF65-F5344CB8AC3E}">
        <p14:creationId xmlns:p14="http://schemas.microsoft.com/office/powerpoint/2010/main" val="1675116204"/>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18" name="Text 0">
            <a:extLst>
              <a:ext uri="{FF2B5EF4-FFF2-40B4-BE49-F238E27FC236}">
                <a16:creationId xmlns:a16="http://schemas.microsoft.com/office/drawing/2014/main" id="{28064AB3-4D1E-46F5-904E-C92A07CE9FF5}"/>
              </a:ext>
            </a:extLst>
          </p:cNvPr>
          <p:cNvSpPr/>
          <p:nvPr/>
        </p:nvSpPr>
        <p:spPr>
          <a:xfrm>
            <a:off x="729734" y="574953"/>
            <a:ext cx="11373597" cy="684133"/>
          </a:xfrm>
          <a:prstGeom prst="rect">
            <a:avLst/>
          </a:prstGeom>
          <a:noFill/>
          <a:ln/>
        </p:spPr>
        <p:txBody>
          <a:bodyPr wrap="none" lIns="0" tIns="0" rIns="0" bIns="0" rtlCol="0" anchor="t"/>
          <a:lstStyle/>
          <a:p>
            <a:pPr marL="0" indent="0">
              <a:lnSpc>
                <a:spcPts val="5350"/>
              </a:lnSpc>
              <a:buNone/>
            </a:pPr>
            <a:r>
              <a:rPr lang="en-US" sz="4600" b="1" dirty="0">
                <a:solidFill>
                  <a:srgbClr val="000000"/>
                </a:solidFill>
                <a:latin typeface="Inter" panose="020B0604020202020204" charset="0"/>
                <a:ea typeface="Inter" panose="020B0604020202020204" charset="0"/>
                <a:cs typeface="Petrona Bold" pitchFamily="34" charset="-120"/>
              </a:rPr>
              <a:t>Reasons for Regional Health Disparities </a:t>
            </a:r>
            <a:endParaRPr lang="en-US" sz="4600" dirty="0">
              <a:latin typeface="Inter" panose="020B0604020202020204" charset="0"/>
              <a:ea typeface="Inter" panose="020B0604020202020204" charset="0"/>
            </a:endParaRPr>
          </a:p>
        </p:txBody>
      </p:sp>
      <p:sp>
        <p:nvSpPr>
          <p:cNvPr id="19" name="Shape 1">
            <a:extLst>
              <a:ext uri="{FF2B5EF4-FFF2-40B4-BE49-F238E27FC236}">
                <a16:creationId xmlns:a16="http://schemas.microsoft.com/office/drawing/2014/main" id="{AFB8705D-E94C-477E-93A0-248FA32134D4}"/>
              </a:ext>
            </a:extLst>
          </p:cNvPr>
          <p:cNvSpPr/>
          <p:nvPr/>
        </p:nvSpPr>
        <p:spPr>
          <a:xfrm>
            <a:off x="7303770" y="1676043"/>
            <a:ext cx="22860" cy="5978485"/>
          </a:xfrm>
          <a:prstGeom prst="roundRect">
            <a:avLst>
              <a:gd name="adj" fmla="val 383091"/>
            </a:avLst>
          </a:prstGeom>
          <a:solidFill>
            <a:srgbClr val="B2D4E5"/>
          </a:solidFill>
          <a:ln/>
        </p:spPr>
      </p:sp>
      <p:sp>
        <p:nvSpPr>
          <p:cNvPr id="20" name="Shape 2">
            <a:extLst>
              <a:ext uri="{FF2B5EF4-FFF2-40B4-BE49-F238E27FC236}">
                <a16:creationId xmlns:a16="http://schemas.microsoft.com/office/drawing/2014/main" id="{632F5955-0222-4F21-8DE0-20EDE2BFDB3C}"/>
              </a:ext>
            </a:extLst>
          </p:cNvPr>
          <p:cNvSpPr/>
          <p:nvPr/>
        </p:nvSpPr>
        <p:spPr>
          <a:xfrm>
            <a:off x="6373773" y="2133719"/>
            <a:ext cx="729734" cy="22860"/>
          </a:xfrm>
          <a:prstGeom prst="roundRect">
            <a:avLst>
              <a:gd name="adj" fmla="val 383091"/>
            </a:avLst>
          </a:prstGeom>
          <a:solidFill>
            <a:srgbClr val="B2D4E5"/>
          </a:solidFill>
          <a:ln/>
        </p:spPr>
      </p:sp>
      <p:sp>
        <p:nvSpPr>
          <p:cNvPr id="21" name="Shape 3">
            <a:extLst>
              <a:ext uri="{FF2B5EF4-FFF2-40B4-BE49-F238E27FC236}">
                <a16:creationId xmlns:a16="http://schemas.microsoft.com/office/drawing/2014/main" id="{F5D5FEA7-B866-461E-A706-8B159036380E}"/>
              </a:ext>
            </a:extLst>
          </p:cNvPr>
          <p:cNvSpPr/>
          <p:nvPr/>
        </p:nvSpPr>
        <p:spPr>
          <a:xfrm>
            <a:off x="7080647" y="1910596"/>
            <a:ext cx="469106" cy="469106"/>
          </a:xfrm>
          <a:prstGeom prst="roundRect">
            <a:avLst>
              <a:gd name="adj" fmla="val 18668"/>
            </a:avLst>
          </a:prstGeom>
          <a:solidFill>
            <a:srgbClr val="CCEEFF"/>
          </a:solidFill>
          <a:ln w="7620">
            <a:solidFill>
              <a:srgbClr val="B2D4E5"/>
            </a:solidFill>
            <a:prstDash val="solid"/>
          </a:ln>
        </p:spPr>
      </p:sp>
      <p:sp>
        <p:nvSpPr>
          <p:cNvPr id="22" name="Text 4">
            <a:extLst>
              <a:ext uri="{FF2B5EF4-FFF2-40B4-BE49-F238E27FC236}">
                <a16:creationId xmlns:a16="http://schemas.microsoft.com/office/drawing/2014/main" id="{D67DBED1-F7DB-4A3B-AA2B-E4870D666B26}"/>
              </a:ext>
            </a:extLst>
          </p:cNvPr>
          <p:cNvSpPr/>
          <p:nvPr/>
        </p:nvSpPr>
        <p:spPr>
          <a:xfrm>
            <a:off x="7244953" y="1980962"/>
            <a:ext cx="140494" cy="328374"/>
          </a:xfrm>
          <a:prstGeom prst="rect">
            <a:avLst/>
          </a:prstGeom>
          <a:noFill/>
          <a:ln/>
        </p:spPr>
        <p:txBody>
          <a:bodyPr wrap="none" lIns="0" tIns="0" rIns="0" bIns="0" rtlCol="0" anchor="t"/>
          <a:lstStyle/>
          <a:p>
            <a:pPr marL="0" indent="0" algn="ctr">
              <a:lnSpc>
                <a:spcPts val="2550"/>
              </a:lnSpc>
              <a:buNone/>
            </a:pPr>
            <a:r>
              <a:rPr lang="en-US" sz="2400" b="1" dirty="0">
                <a:solidFill>
                  <a:srgbClr val="272525"/>
                </a:solidFill>
                <a:latin typeface="Inter" panose="020B0604020202020204" charset="0"/>
                <a:ea typeface="Inter" panose="020B0604020202020204" charset="0"/>
                <a:cs typeface="Petrona Bold" pitchFamily="34" charset="-120"/>
              </a:rPr>
              <a:t>1</a:t>
            </a:r>
            <a:endParaRPr lang="en-US" sz="2400" dirty="0">
              <a:latin typeface="Inter" panose="020B0604020202020204" charset="0"/>
              <a:ea typeface="Inter" panose="020B0604020202020204" charset="0"/>
            </a:endParaRPr>
          </a:p>
        </p:txBody>
      </p:sp>
      <p:sp>
        <p:nvSpPr>
          <p:cNvPr id="23" name="Text 5">
            <a:extLst>
              <a:ext uri="{FF2B5EF4-FFF2-40B4-BE49-F238E27FC236}">
                <a16:creationId xmlns:a16="http://schemas.microsoft.com/office/drawing/2014/main" id="{6C7E658A-4A03-41DF-A2E4-1F8F17866F56}"/>
              </a:ext>
            </a:extLst>
          </p:cNvPr>
          <p:cNvSpPr/>
          <p:nvPr/>
        </p:nvSpPr>
        <p:spPr>
          <a:xfrm>
            <a:off x="3180993" y="1884521"/>
            <a:ext cx="2736652" cy="342067"/>
          </a:xfrm>
          <a:prstGeom prst="rect">
            <a:avLst/>
          </a:prstGeom>
          <a:noFill/>
          <a:ln/>
        </p:spPr>
        <p:txBody>
          <a:bodyPr wrap="none" lIns="0" tIns="0" rIns="0" bIns="0" rtlCol="0" anchor="t"/>
          <a:lstStyle/>
          <a:p>
            <a:pPr marL="0" indent="0" algn="r">
              <a:lnSpc>
                <a:spcPts val="2650"/>
              </a:lnSpc>
              <a:buNone/>
            </a:pPr>
            <a:r>
              <a:rPr lang="en-US" sz="2300" b="1" dirty="0">
                <a:solidFill>
                  <a:srgbClr val="272525"/>
                </a:solidFill>
                <a:latin typeface="Inter" panose="020B0604020202020204" charset="0"/>
                <a:ea typeface="Inter" panose="020B0604020202020204" charset="0"/>
                <a:cs typeface="Petrona Bold" pitchFamily="34" charset="-120"/>
              </a:rPr>
              <a:t>Adolescent Births in Africa</a:t>
            </a:r>
            <a:endParaRPr lang="en-US" sz="2300" dirty="0">
              <a:latin typeface="Inter" panose="020B0604020202020204" charset="0"/>
              <a:ea typeface="Inter" panose="020B0604020202020204" charset="0"/>
            </a:endParaRPr>
          </a:p>
        </p:txBody>
      </p:sp>
      <p:sp>
        <p:nvSpPr>
          <p:cNvPr id="24" name="Text 6">
            <a:extLst>
              <a:ext uri="{FF2B5EF4-FFF2-40B4-BE49-F238E27FC236}">
                <a16:creationId xmlns:a16="http://schemas.microsoft.com/office/drawing/2014/main" id="{2A55C170-0FA8-4C73-9BC4-6960C15C9871}"/>
              </a:ext>
            </a:extLst>
          </p:cNvPr>
          <p:cNvSpPr/>
          <p:nvPr/>
        </p:nvSpPr>
        <p:spPr>
          <a:xfrm>
            <a:off x="729734" y="2351603"/>
            <a:ext cx="5438656" cy="2000964"/>
          </a:xfrm>
          <a:prstGeom prst="rect">
            <a:avLst/>
          </a:prstGeom>
          <a:noFill/>
          <a:ln/>
        </p:spPr>
        <p:txBody>
          <a:bodyPr wrap="square" lIns="0" tIns="0" rIns="0" bIns="0" rtlCol="0" anchor="t"/>
          <a:lstStyle/>
          <a:p>
            <a:pPr algn="r">
              <a:lnSpc>
                <a:spcPct val="150000"/>
              </a:lnSpc>
            </a:pPr>
            <a:r>
              <a:rPr lang="en-US" sz="1600" dirty="0">
                <a:solidFill>
                  <a:srgbClr val="272525"/>
                </a:solidFill>
                <a:latin typeface="Inter" pitchFamily="34" charset="0"/>
                <a:ea typeface="Inter" pitchFamily="34" charset="-122"/>
                <a:cs typeface="Inter" pitchFamily="34" charset="-120"/>
              </a:rPr>
              <a:t>Africa, particularly Sub-Saharan Africa, has one of the highest rates of adolescent births for girls aged 10-14 globally, driven by factors like cultural norms, poverty, and lack of access to healthcare.</a:t>
            </a:r>
            <a:endParaRPr lang="en-US" sz="1600" dirty="0"/>
          </a:p>
          <a:p>
            <a:pPr marL="0" indent="0" algn="r">
              <a:lnSpc>
                <a:spcPct val="150000"/>
              </a:lnSpc>
              <a:buNone/>
            </a:pPr>
            <a:endParaRPr lang="en-US" sz="1600" dirty="0"/>
          </a:p>
        </p:txBody>
      </p:sp>
      <p:sp>
        <p:nvSpPr>
          <p:cNvPr id="25" name="Shape 7">
            <a:extLst>
              <a:ext uri="{FF2B5EF4-FFF2-40B4-BE49-F238E27FC236}">
                <a16:creationId xmlns:a16="http://schemas.microsoft.com/office/drawing/2014/main" id="{2D40188A-92E2-43C1-804D-310E64B123B2}"/>
              </a:ext>
            </a:extLst>
          </p:cNvPr>
          <p:cNvSpPr/>
          <p:nvPr/>
        </p:nvSpPr>
        <p:spPr>
          <a:xfrm>
            <a:off x="7549754" y="3884853"/>
            <a:ext cx="729734" cy="22860"/>
          </a:xfrm>
          <a:prstGeom prst="roundRect">
            <a:avLst>
              <a:gd name="adj" fmla="val 383091"/>
            </a:avLst>
          </a:prstGeom>
          <a:solidFill>
            <a:srgbClr val="B2D4E5"/>
          </a:solidFill>
          <a:ln/>
        </p:spPr>
      </p:sp>
      <p:sp>
        <p:nvSpPr>
          <p:cNvPr id="26" name="Shape 8">
            <a:extLst>
              <a:ext uri="{FF2B5EF4-FFF2-40B4-BE49-F238E27FC236}">
                <a16:creationId xmlns:a16="http://schemas.microsoft.com/office/drawing/2014/main" id="{AB1027D9-9245-45B2-A776-0F7D9591E524}"/>
              </a:ext>
            </a:extLst>
          </p:cNvPr>
          <p:cNvSpPr/>
          <p:nvPr/>
        </p:nvSpPr>
        <p:spPr>
          <a:xfrm>
            <a:off x="7103508" y="3661730"/>
            <a:ext cx="469106" cy="469106"/>
          </a:xfrm>
          <a:prstGeom prst="roundRect">
            <a:avLst>
              <a:gd name="adj" fmla="val 18668"/>
            </a:avLst>
          </a:prstGeom>
          <a:solidFill>
            <a:srgbClr val="CCEEFF"/>
          </a:solidFill>
          <a:ln w="7620">
            <a:solidFill>
              <a:srgbClr val="B2D4E5"/>
            </a:solidFill>
            <a:prstDash val="solid"/>
          </a:ln>
        </p:spPr>
      </p:sp>
      <p:sp>
        <p:nvSpPr>
          <p:cNvPr id="27" name="Text 9">
            <a:extLst>
              <a:ext uri="{FF2B5EF4-FFF2-40B4-BE49-F238E27FC236}">
                <a16:creationId xmlns:a16="http://schemas.microsoft.com/office/drawing/2014/main" id="{36BA42EC-2C20-4D8E-98FA-97F33A18A2A5}"/>
              </a:ext>
            </a:extLst>
          </p:cNvPr>
          <p:cNvSpPr/>
          <p:nvPr/>
        </p:nvSpPr>
        <p:spPr>
          <a:xfrm>
            <a:off x="7244954" y="3732096"/>
            <a:ext cx="186214" cy="328374"/>
          </a:xfrm>
          <a:prstGeom prst="rect">
            <a:avLst/>
          </a:prstGeom>
          <a:noFill/>
          <a:ln/>
        </p:spPr>
        <p:txBody>
          <a:bodyPr wrap="none" lIns="0" tIns="0" rIns="0" bIns="0" rtlCol="0" anchor="t"/>
          <a:lstStyle/>
          <a:p>
            <a:pPr marL="0" indent="0" algn="ctr">
              <a:lnSpc>
                <a:spcPts val="2550"/>
              </a:lnSpc>
              <a:buNone/>
            </a:pPr>
            <a:r>
              <a:rPr lang="en-US" sz="2400" b="1" dirty="0">
                <a:solidFill>
                  <a:srgbClr val="272525"/>
                </a:solidFill>
                <a:latin typeface="Inter" panose="020B0604020202020204" charset="0"/>
                <a:ea typeface="Inter" panose="020B0604020202020204" charset="0"/>
                <a:cs typeface="Petrona Bold" pitchFamily="34" charset="-120"/>
              </a:rPr>
              <a:t>2</a:t>
            </a:r>
            <a:endParaRPr lang="en-US" sz="2400" dirty="0">
              <a:latin typeface="Inter" panose="020B0604020202020204" charset="0"/>
              <a:ea typeface="Inter" panose="020B0604020202020204" charset="0"/>
            </a:endParaRPr>
          </a:p>
        </p:txBody>
      </p:sp>
      <p:sp>
        <p:nvSpPr>
          <p:cNvPr id="28" name="Text 10">
            <a:extLst>
              <a:ext uri="{FF2B5EF4-FFF2-40B4-BE49-F238E27FC236}">
                <a16:creationId xmlns:a16="http://schemas.microsoft.com/office/drawing/2014/main" id="{A5F1A69C-5634-41CB-BE39-AAEF09721ED8}"/>
              </a:ext>
            </a:extLst>
          </p:cNvPr>
          <p:cNvSpPr/>
          <p:nvPr/>
        </p:nvSpPr>
        <p:spPr>
          <a:xfrm>
            <a:off x="8484871" y="3635655"/>
            <a:ext cx="5035510" cy="342067"/>
          </a:xfrm>
          <a:prstGeom prst="rect">
            <a:avLst/>
          </a:prstGeom>
          <a:noFill/>
          <a:ln/>
        </p:spPr>
        <p:txBody>
          <a:bodyPr wrap="none" lIns="0" tIns="0" rIns="0" bIns="0" rtlCol="0" anchor="t"/>
          <a:lstStyle/>
          <a:p>
            <a:pPr>
              <a:lnSpc>
                <a:spcPts val="2650"/>
              </a:lnSpc>
            </a:pPr>
            <a:r>
              <a:rPr lang="en-US" sz="2300" b="1" dirty="0">
                <a:solidFill>
                  <a:srgbClr val="272525"/>
                </a:solidFill>
                <a:latin typeface="Inter" panose="020B0604020202020204" charset="0"/>
                <a:ea typeface="Inter" panose="020B0604020202020204" charset="0"/>
                <a:cs typeface="Petrona Bold" pitchFamily="34" charset="-120"/>
              </a:rPr>
              <a:t>Healthcare Workforce Density</a:t>
            </a:r>
            <a:endParaRPr lang="en-US" sz="2300" dirty="0">
              <a:latin typeface="Inter" panose="020B0604020202020204" charset="0"/>
              <a:ea typeface="Inter" panose="020B0604020202020204" charset="0"/>
            </a:endParaRPr>
          </a:p>
          <a:p>
            <a:pPr marL="0" indent="0" algn="l">
              <a:lnSpc>
                <a:spcPts val="2650"/>
              </a:lnSpc>
              <a:buNone/>
            </a:pPr>
            <a:endParaRPr lang="en-US" sz="2300" dirty="0">
              <a:latin typeface="Inter" panose="020B0604020202020204" charset="0"/>
              <a:ea typeface="Inter" panose="020B0604020202020204" charset="0"/>
            </a:endParaRPr>
          </a:p>
        </p:txBody>
      </p:sp>
      <p:sp>
        <p:nvSpPr>
          <p:cNvPr id="29" name="Text 11">
            <a:extLst>
              <a:ext uri="{FF2B5EF4-FFF2-40B4-BE49-F238E27FC236}">
                <a16:creationId xmlns:a16="http://schemas.microsoft.com/office/drawing/2014/main" id="{E25E1A2B-2A2F-4A30-B5A3-A946E01BE434}"/>
              </a:ext>
            </a:extLst>
          </p:cNvPr>
          <p:cNvSpPr/>
          <p:nvPr/>
        </p:nvSpPr>
        <p:spPr>
          <a:xfrm>
            <a:off x="8507731" y="4084009"/>
            <a:ext cx="5438656" cy="2466419"/>
          </a:xfrm>
          <a:prstGeom prst="rect">
            <a:avLst/>
          </a:prstGeom>
          <a:noFill/>
          <a:ln/>
        </p:spPr>
        <p:txBody>
          <a:bodyPr wrap="square" lIns="0" tIns="0" rIns="0" bIns="0" rtlCol="0" anchor="t"/>
          <a:lstStyle/>
          <a:p>
            <a:pPr>
              <a:lnSpc>
                <a:spcPct val="150000"/>
              </a:lnSpc>
            </a:pPr>
            <a:r>
              <a:rPr lang="en-US" sz="1600" dirty="0">
                <a:solidFill>
                  <a:srgbClr val="272525"/>
                </a:solidFill>
                <a:latin typeface="Inter" pitchFamily="34" charset="0"/>
                <a:ea typeface="Inter" pitchFamily="34" charset="-122"/>
                <a:cs typeface="Inter" pitchFamily="34" charset="-120"/>
              </a:rPr>
              <a:t>The healthcare workforce density (doctors, nurses per capita) is much lower in the African region, contributing to its low UHC. Even with substantial health aid, countries with insufficient healthcare personnel cannot provide universal health services, leading to gaps in healthcare access.</a:t>
            </a:r>
            <a:endParaRPr lang="en-US" sz="1600" dirty="0"/>
          </a:p>
          <a:p>
            <a:pPr marL="0" indent="0" algn="l">
              <a:lnSpc>
                <a:spcPct val="150000"/>
              </a:lnSpc>
              <a:buNone/>
            </a:pPr>
            <a:endParaRPr lang="en-US" sz="1600" dirty="0"/>
          </a:p>
        </p:txBody>
      </p:sp>
      <p:sp>
        <p:nvSpPr>
          <p:cNvPr id="30" name="Shape 12">
            <a:extLst>
              <a:ext uri="{FF2B5EF4-FFF2-40B4-BE49-F238E27FC236}">
                <a16:creationId xmlns:a16="http://schemas.microsoft.com/office/drawing/2014/main" id="{D43CEDDC-302C-4353-A70B-4B955FAE3F05}"/>
              </a:ext>
            </a:extLst>
          </p:cNvPr>
          <p:cNvSpPr/>
          <p:nvPr/>
        </p:nvSpPr>
        <p:spPr>
          <a:xfrm>
            <a:off x="6328052" y="5779532"/>
            <a:ext cx="729734" cy="22860"/>
          </a:xfrm>
          <a:prstGeom prst="roundRect">
            <a:avLst>
              <a:gd name="adj" fmla="val 383091"/>
            </a:avLst>
          </a:prstGeom>
          <a:solidFill>
            <a:srgbClr val="B2D4E5"/>
          </a:solidFill>
          <a:ln/>
        </p:spPr>
      </p:sp>
      <p:sp>
        <p:nvSpPr>
          <p:cNvPr id="31" name="Shape 13">
            <a:extLst>
              <a:ext uri="{FF2B5EF4-FFF2-40B4-BE49-F238E27FC236}">
                <a16:creationId xmlns:a16="http://schemas.microsoft.com/office/drawing/2014/main" id="{4C4DF57A-18A3-40B6-8772-D0A14975E3AC}"/>
              </a:ext>
            </a:extLst>
          </p:cNvPr>
          <p:cNvSpPr/>
          <p:nvPr/>
        </p:nvSpPr>
        <p:spPr>
          <a:xfrm>
            <a:off x="7034926" y="5556409"/>
            <a:ext cx="469106" cy="469106"/>
          </a:xfrm>
          <a:prstGeom prst="roundRect">
            <a:avLst>
              <a:gd name="adj" fmla="val 18668"/>
            </a:avLst>
          </a:prstGeom>
          <a:solidFill>
            <a:srgbClr val="CCEEFF"/>
          </a:solidFill>
          <a:ln w="7620">
            <a:solidFill>
              <a:srgbClr val="B2D4E5"/>
            </a:solidFill>
            <a:prstDash val="solid"/>
          </a:ln>
        </p:spPr>
      </p:sp>
      <p:sp>
        <p:nvSpPr>
          <p:cNvPr id="32" name="Text 14">
            <a:extLst>
              <a:ext uri="{FF2B5EF4-FFF2-40B4-BE49-F238E27FC236}">
                <a16:creationId xmlns:a16="http://schemas.microsoft.com/office/drawing/2014/main" id="{B5CB46A8-E441-4B36-9E36-C8A1796BF67A}"/>
              </a:ext>
            </a:extLst>
          </p:cNvPr>
          <p:cNvSpPr/>
          <p:nvPr/>
        </p:nvSpPr>
        <p:spPr>
          <a:xfrm>
            <a:off x="7176491" y="5626775"/>
            <a:ext cx="185857" cy="328374"/>
          </a:xfrm>
          <a:prstGeom prst="rect">
            <a:avLst/>
          </a:prstGeom>
          <a:noFill/>
          <a:ln/>
        </p:spPr>
        <p:txBody>
          <a:bodyPr wrap="none" lIns="0" tIns="0" rIns="0" bIns="0" rtlCol="0" anchor="t"/>
          <a:lstStyle/>
          <a:p>
            <a:pPr marL="0" indent="0" algn="ctr">
              <a:lnSpc>
                <a:spcPts val="2550"/>
              </a:lnSpc>
              <a:buNone/>
            </a:pPr>
            <a:r>
              <a:rPr lang="en-US" sz="2400" b="1" dirty="0">
                <a:solidFill>
                  <a:srgbClr val="272525"/>
                </a:solidFill>
                <a:latin typeface="Inter" panose="020B0604020202020204" charset="0"/>
                <a:ea typeface="Inter" panose="020B0604020202020204" charset="0"/>
                <a:cs typeface="Petrona Bold" pitchFamily="34" charset="-120"/>
              </a:rPr>
              <a:t>3</a:t>
            </a:r>
            <a:endParaRPr lang="en-US" sz="2400" dirty="0">
              <a:latin typeface="Inter" panose="020B0604020202020204" charset="0"/>
              <a:ea typeface="Inter" panose="020B0604020202020204" charset="0"/>
            </a:endParaRPr>
          </a:p>
        </p:txBody>
      </p:sp>
      <p:sp>
        <p:nvSpPr>
          <p:cNvPr id="33" name="Text 15">
            <a:extLst>
              <a:ext uri="{FF2B5EF4-FFF2-40B4-BE49-F238E27FC236}">
                <a16:creationId xmlns:a16="http://schemas.microsoft.com/office/drawing/2014/main" id="{DDF4911D-7E00-48E9-885B-8C692E017858}"/>
              </a:ext>
            </a:extLst>
          </p:cNvPr>
          <p:cNvSpPr/>
          <p:nvPr/>
        </p:nvSpPr>
        <p:spPr>
          <a:xfrm>
            <a:off x="2342435" y="5530334"/>
            <a:ext cx="3780234" cy="342067"/>
          </a:xfrm>
          <a:prstGeom prst="rect">
            <a:avLst/>
          </a:prstGeom>
          <a:noFill/>
          <a:ln/>
        </p:spPr>
        <p:txBody>
          <a:bodyPr wrap="none" lIns="0" tIns="0" rIns="0" bIns="0" rtlCol="0" anchor="t"/>
          <a:lstStyle/>
          <a:p>
            <a:pPr marL="0" indent="0" algn="r">
              <a:lnSpc>
                <a:spcPts val="2650"/>
              </a:lnSpc>
              <a:buNone/>
            </a:pPr>
            <a:r>
              <a:rPr lang="en-US" sz="2300" b="1" dirty="0">
                <a:solidFill>
                  <a:srgbClr val="272525"/>
                </a:solidFill>
                <a:latin typeface="Inter" panose="020B0604020202020204" charset="0"/>
                <a:ea typeface="Inter" panose="020B0604020202020204" charset="0"/>
                <a:cs typeface="Petrona Bold" pitchFamily="34" charset="-120"/>
              </a:rPr>
              <a:t>Low Universal Health Coverage in Africa</a:t>
            </a:r>
            <a:endParaRPr lang="en-US" sz="2300" dirty="0">
              <a:latin typeface="Inter" panose="020B0604020202020204" charset="0"/>
              <a:ea typeface="Inter" panose="020B0604020202020204" charset="0"/>
            </a:endParaRPr>
          </a:p>
        </p:txBody>
      </p:sp>
      <p:sp>
        <p:nvSpPr>
          <p:cNvPr id="34" name="Text 16">
            <a:extLst>
              <a:ext uri="{FF2B5EF4-FFF2-40B4-BE49-F238E27FC236}">
                <a16:creationId xmlns:a16="http://schemas.microsoft.com/office/drawing/2014/main" id="{7EFBA82E-44E8-449E-9F8C-751A35DE0009}"/>
              </a:ext>
            </a:extLst>
          </p:cNvPr>
          <p:cNvSpPr/>
          <p:nvPr/>
        </p:nvSpPr>
        <p:spPr>
          <a:xfrm>
            <a:off x="684013" y="5997416"/>
            <a:ext cx="5438656" cy="1875949"/>
          </a:xfrm>
          <a:prstGeom prst="rect">
            <a:avLst/>
          </a:prstGeom>
          <a:noFill/>
          <a:ln/>
        </p:spPr>
        <p:txBody>
          <a:bodyPr wrap="square" lIns="0" tIns="0" rIns="0" bIns="0" rtlCol="0" anchor="t"/>
          <a:lstStyle/>
          <a:p>
            <a:pPr algn="r">
              <a:lnSpc>
                <a:spcPct val="150000"/>
              </a:lnSpc>
            </a:pPr>
            <a:r>
              <a:rPr lang="en-US" sz="1600" dirty="0">
                <a:solidFill>
                  <a:srgbClr val="272525"/>
                </a:solidFill>
                <a:latin typeface="Inter" pitchFamily="34" charset="0"/>
                <a:ea typeface="Inter" pitchFamily="34" charset="-122"/>
                <a:cs typeface="Inter" pitchFamily="34" charset="-120"/>
              </a:rPr>
              <a:t>Despite high levels of external health aid, the African region has the lowest UHC index globally, as health aid is often targeted and short-term. In contrast, many African countries have underfunded national health systems.</a:t>
            </a:r>
            <a:endParaRPr lang="en-US" sz="1600" dirty="0"/>
          </a:p>
          <a:p>
            <a:pPr marL="0" indent="0" algn="r">
              <a:lnSpc>
                <a:spcPct val="150000"/>
              </a:lnSpc>
              <a:buNone/>
            </a:pPr>
            <a:endParaRPr lang="en-US" sz="1600" dirty="0"/>
          </a:p>
        </p:txBody>
      </p:sp>
      <p:sp>
        <p:nvSpPr>
          <p:cNvPr id="41" name="Text 5">
            <a:extLst>
              <a:ext uri="{FF2B5EF4-FFF2-40B4-BE49-F238E27FC236}">
                <a16:creationId xmlns:a16="http://schemas.microsoft.com/office/drawing/2014/main" id="{DF097A7D-943C-458E-9B20-6B10436D6372}"/>
              </a:ext>
            </a:extLst>
          </p:cNvPr>
          <p:cNvSpPr/>
          <p:nvPr/>
        </p:nvSpPr>
        <p:spPr>
          <a:xfrm>
            <a:off x="8348067" y="1242773"/>
            <a:ext cx="3259617" cy="433270"/>
          </a:xfrm>
          <a:prstGeom prst="rect">
            <a:avLst/>
          </a:prstGeom>
          <a:noFill/>
          <a:ln/>
        </p:spPr>
        <p:txBody>
          <a:bodyPr wrap="none" lIns="0" tIns="0" rIns="0" bIns="0" rtlCol="0" anchor="t"/>
          <a:lstStyle/>
          <a:p>
            <a:pPr marL="0" indent="0" algn="r">
              <a:lnSpc>
                <a:spcPts val="2650"/>
              </a:lnSpc>
              <a:buNone/>
            </a:pPr>
            <a:r>
              <a:rPr lang="en-US" sz="2300" b="1" dirty="0">
                <a:solidFill>
                  <a:srgbClr val="272525"/>
                </a:solidFill>
                <a:latin typeface="Inter" panose="020B0604020202020204" charset="0"/>
                <a:ea typeface="Inter" panose="020B0604020202020204" charset="0"/>
                <a:cs typeface="Petrona Bold" pitchFamily="34" charset="-120"/>
              </a:rPr>
              <a:t>A Case for the African Region</a:t>
            </a:r>
            <a:endParaRPr lang="en-US" sz="2300" dirty="0">
              <a:latin typeface="Inter" panose="020B0604020202020204" charset="0"/>
              <a:ea typeface="Inter" panose="020B0604020202020204" charset="0"/>
            </a:endParaRPr>
          </a:p>
        </p:txBody>
      </p:sp>
    </p:spTree>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13" name="Image 0" descr="preencoded.png">
            <a:extLst>
              <a:ext uri="{FF2B5EF4-FFF2-40B4-BE49-F238E27FC236}">
                <a16:creationId xmlns:a16="http://schemas.microsoft.com/office/drawing/2014/main" id="{0423C1EE-CAC0-436D-BF2C-893478513CC6}"/>
              </a:ext>
            </a:extLst>
          </p:cNvPr>
          <p:cNvPicPr>
            <a:picLocks noChangeAspect="1"/>
          </p:cNvPicPr>
          <p:nvPr/>
        </p:nvPicPr>
        <p:blipFill>
          <a:blip r:embed="rId3"/>
          <a:stretch>
            <a:fillRect/>
          </a:stretch>
        </p:blipFill>
        <p:spPr>
          <a:xfrm>
            <a:off x="0" y="5469652"/>
            <a:ext cx="14630400" cy="2759947"/>
          </a:xfrm>
          <a:prstGeom prst="rect">
            <a:avLst/>
          </a:prstGeom>
        </p:spPr>
      </p:pic>
      <p:sp>
        <p:nvSpPr>
          <p:cNvPr id="14" name="Text 1">
            <a:extLst>
              <a:ext uri="{FF2B5EF4-FFF2-40B4-BE49-F238E27FC236}">
                <a16:creationId xmlns:a16="http://schemas.microsoft.com/office/drawing/2014/main" id="{2CCF6EAF-7835-4944-BDA0-9EF5FFB7FEC9}"/>
              </a:ext>
            </a:extLst>
          </p:cNvPr>
          <p:cNvSpPr/>
          <p:nvPr/>
        </p:nvSpPr>
        <p:spPr>
          <a:xfrm>
            <a:off x="409567" y="1445606"/>
            <a:ext cx="3834527" cy="466737"/>
          </a:xfrm>
          <a:prstGeom prst="rect">
            <a:avLst/>
          </a:prstGeom>
          <a:noFill/>
          <a:ln/>
        </p:spPr>
        <p:txBody>
          <a:bodyPr wrap="none" lIns="0" tIns="0" rIns="0" bIns="0" rtlCol="0" anchor="t"/>
          <a:lstStyle/>
          <a:p>
            <a:pPr marL="0" indent="0">
              <a:lnSpc>
                <a:spcPts val="3150"/>
              </a:lnSpc>
              <a:buNone/>
            </a:pPr>
            <a:r>
              <a:rPr lang="en-US" sz="2300" b="1" dirty="0">
                <a:solidFill>
                  <a:srgbClr val="000000"/>
                </a:solidFill>
                <a:latin typeface="Inter" panose="020B0604020202020204" charset="0"/>
                <a:ea typeface="Inter" panose="020B0604020202020204" charset="0"/>
                <a:cs typeface="Petrona Bold" pitchFamily="34" charset="-120"/>
              </a:rPr>
              <a:t>Decline in Early Marriage</a:t>
            </a:r>
            <a:endParaRPr lang="en-US" sz="2300" dirty="0">
              <a:latin typeface="Inter" panose="020B0604020202020204" charset="0"/>
              <a:ea typeface="Inter" panose="020B0604020202020204" charset="0"/>
            </a:endParaRPr>
          </a:p>
        </p:txBody>
      </p:sp>
      <p:sp>
        <p:nvSpPr>
          <p:cNvPr id="15" name="Text 2">
            <a:extLst>
              <a:ext uri="{FF2B5EF4-FFF2-40B4-BE49-F238E27FC236}">
                <a16:creationId xmlns:a16="http://schemas.microsoft.com/office/drawing/2014/main" id="{FC3B615F-69DB-4FB8-8B69-AFC8BAD203EC}"/>
              </a:ext>
            </a:extLst>
          </p:cNvPr>
          <p:cNvSpPr/>
          <p:nvPr/>
        </p:nvSpPr>
        <p:spPr>
          <a:xfrm>
            <a:off x="449645" y="2401524"/>
            <a:ext cx="3898821" cy="3068128"/>
          </a:xfrm>
          <a:prstGeom prst="rect">
            <a:avLst/>
          </a:prstGeom>
          <a:noFill/>
          <a:ln/>
        </p:spPr>
        <p:txBody>
          <a:bodyPr wrap="square" lIns="0" tIns="0" rIns="0" bIns="0" rtlCol="0" anchor="t"/>
          <a:lstStyle/>
          <a:p>
            <a:pPr marL="0" indent="0" algn="just">
              <a:lnSpc>
                <a:spcPts val="3100"/>
              </a:lnSpc>
              <a:buNone/>
            </a:pPr>
            <a:r>
              <a:rPr lang="en-US" sz="1900" dirty="0">
                <a:solidFill>
                  <a:srgbClr val="272525"/>
                </a:solidFill>
                <a:latin typeface="Inter" pitchFamily="34" charset="0"/>
                <a:ea typeface="Inter" pitchFamily="34" charset="-122"/>
                <a:cs typeface="Inter" pitchFamily="34" charset="-120"/>
              </a:rPr>
              <a:t>The proportion of African girls married before age 18 has </a:t>
            </a:r>
            <a:r>
              <a:rPr lang="en-US" sz="1900" b="1" dirty="0">
                <a:solidFill>
                  <a:srgbClr val="272525"/>
                </a:solidFill>
                <a:latin typeface="Inter" pitchFamily="34" charset="0"/>
                <a:ea typeface="Inter" pitchFamily="34" charset="-122"/>
                <a:cs typeface="Inter" pitchFamily="34" charset="-120"/>
              </a:rPr>
              <a:t>declined from 42% to 34% </a:t>
            </a:r>
            <a:r>
              <a:rPr lang="en-US" sz="1900" dirty="0">
                <a:solidFill>
                  <a:srgbClr val="272525"/>
                </a:solidFill>
                <a:latin typeface="Inter" pitchFamily="34" charset="0"/>
                <a:ea typeface="Inter" pitchFamily="34" charset="-122"/>
                <a:cs typeface="Inter" pitchFamily="34" charset="-120"/>
              </a:rPr>
              <a:t>over the past decade, showing that efforts to end child marriage are having a positive effect on adolescent birth rates.</a:t>
            </a:r>
            <a:endParaRPr lang="en-US" sz="1900" dirty="0"/>
          </a:p>
        </p:txBody>
      </p:sp>
      <p:sp>
        <p:nvSpPr>
          <p:cNvPr id="16" name="Text 3">
            <a:extLst>
              <a:ext uri="{FF2B5EF4-FFF2-40B4-BE49-F238E27FC236}">
                <a16:creationId xmlns:a16="http://schemas.microsoft.com/office/drawing/2014/main" id="{DD62C284-0B57-4D6D-AE8F-246C169EC409}"/>
              </a:ext>
            </a:extLst>
          </p:cNvPr>
          <p:cNvSpPr/>
          <p:nvPr/>
        </p:nvSpPr>
        <p:spPr>
          <a:xfrm>
            <a:off x="5376750" y="1438784"/>
            <a:ext cx="3554611" cy="466737"/>
          </a:xfrm>
          <a:prstGeom prst="rect">
            <a:avLst/>
          </a:prstGeom>
          <a:noFill/>
          <a:ln/>
        </p:spPr>
        <p:txBody>
          <a:bodyPr wrap="none" lIns="0" tIns="0" rIns="0" bIns="0" rtlCol="0" anchor="t"/>
          <a:lstStyle/>
          <a:p>
            <a:pPr marL="0" indent="0">
              <a:lnSpc>
                <a:spcPts val="3150"/>
              </a:lnSpc>
              <a:buNone/>
            </a:pPr>
            <a:r>
              <a:rPr lang="en-US" sz="2300" b="1" dirty="0">
                <a:solidFill>
                  <a:srgbClr val="000000"/>
                </a:solidFill>
                <a:latin typeface="Inter" panose="020B0604020202020204" charset="0"/>
                <a:ea typeface="Inter" panose="020B0604020202020204" charset="0"/>
                <a:cs typeface="Petrona Bold" pitchFamily="34" charset="-120"/>
              </a:rPr>
              <a:t>Child mortality Rates</a:t>
            </a:r>
            <a:endParaRPr lang="en-US" sz="2300" dirty="0">
              <a:latin typeface="Inter" panose="020B0604020202020204" charset="0"/>
              <a:ea typeface="Inter" panose="020B0604020202020204" charset="0"/>
            </a:endParaRPr>
          </a:p>
        </p:txBody>
      </p:sp>
      <p:sp>
        <p:nvSpPr>
          <p:cNvPr id="17" name="Text 4">
            <a:extLst>
              <a:ext uri="{FF2B5EF4-FFF2-40B4-BE49-F238E27FC236}">
                <a16:creationId xmlns:a16="http://schemas.microsoft.com/office/drawing/2014/main" id="{E262091F-2A47-46CC-B70C-39BEFEBC9BD4}"/>
              </a:ext>
            </a:extLst>
          </p:cNvPr>
          <p:cNvSpPr/>
          <p:nvPr/>
        </p:nvSpPr>
        <p:spPr>
          <a:xfrm>
            <a:off x="4797867" y="2401523"/>
            <a:ext cx="4348282" cy="2834372"/>
          </a:xfrm>
          <a:prstGeom prst="rect">
            <a:avLst/>
          </a:prstGeom>
          <a:noFill/>
          <a:ln/>
        </p:spPr>
        <p:txBody>
          <a:bodyPr wrap="square" lIns="0" tIns="0" rIns="0" bIns="0" rtlCol="0" anchor="t"/>
          <a:lstStyle/>
          <a:p>
            <a:pPr marL="0" indent="0" algn="just">
              <a:lnSpc>
                <a:spcPts val="3100"/>
              </a:lnSpc>
              <a:buNone/>
            </a:pPr>
            <a:r>
              <a:rPr lang="en-US" sz="1900" dirty="0">
                <a:latin typeface="Inter" panose="020B0604020202020204" charset="0"/>
                <a:ea typeface="Inter" panose="020B0604020202020204" charset="0"/>
              </a:rPr>
              <a:t>While neonatal deaths are a concern, Africa’s under-five mortality is compounded by </a:t>
            </a:r>
            <a:r>
              <a:rPr lang="en-US" sz="1900" b="1" dirty="0">
                <a:latin typeface="Inter" panose="020B0604020202020204" charset="0"/>
                <a:ea typeface="Inter" panose="020B0604020202020204" charset="0"/>
              </a:rPr>
              <a:t>low immunization coverage</a:t>
            </a:r>
            <a:r>
              <a:rPr lang="en-US" sz="1900" dirty="0">
                <a:latin typeface="Inter" panose="020B0604020202020204" charset="0"/>
                <a:ea typeface="Inter" panose="020B0604020202020204" charset="0"/>
              </a:rPr>
              <a:t>. WHO data shows that millions of children in Africa miss routine immunizations due to logistical barriers</a:t>
            </a:r>
          </a:p>
        </p:txBody>
      </p:sp>
      <p:sp>
        <p:nvSpPr>
          <p:cNvPr id="18" name="Text 5">
            <a:extLst>
              <a:ext uri="{FF2B5EF4-FFF2-40B4-BE49-F238E27FC236}">
                <a16:creationId xmlns:a16="http://schemas.microsoft.com/office/drawing/2014/main" id="{B74E605C-7E16-48A7-AB45-5C1D1C746FDD}"/>
              </a:ext>
            </a:extLst>
          </p:cNvPr>
          <p:cNvSpPr/>
          <p:nvPr/>
        </p:nvSpPr>
        <p:spPr>
          <a:xfrm>
            <a:off x="9576167" y="1450617"/>
            <a:ext cx="4434700" cy="933473"/>
          </a:xfrm>
          <a:prstGeom prst="rect">
            <a:avLst/>
          </a:prstGeom>
          <a:noFill/>
          <a:ln/>
        </p:spPr>
        <p:txBody>
          <a:bodyPr wrap="square" lIns="0" tIns="0" rIns="0" bIns="0" rtlCol="0" anchor="t"/>
          <a:lstStyle/>
          <a:p>
            <a:pPr marL="0" indent="0">
              <a:lnSpc>
                <a:spcPts val="3150"/>
              </a:lnSpc>
              <a:buNone/>
            </a:pPr>
            <a:r>
              <a:rPr lang="en-US" sz="2300" b="1" dirty="0">
                <a:solidFill>
                  <a:srgbClr val="000000"/>
                </a:solidFill>
                <a:latin typeface="Inter" panose="020B0604020202020204" charset="0"/>
                <a:ea typeface="Inter" panose="020B0604020202020204" charset="0"/>
                <a:cs typeface="Petrona Bold" pitchFamily="34" charset="-120"/>
              </a:rPr>
              <a:t>Health aid vs Universal health coverage (UHC)</a:t>
            </a:r>
            <a:endParaRPr lang="en-US" sz="2300" dirty="0">
              <a:latin typeface="Inter" panose="020B0604020202020204" charset="0"/>
              <a:ea typeface="Inter" panose="020B0604020202020204" charset="0"/>
            </a:endParaRPr>
          </a:p>
        </p:txBody>
      </p:sp>
      <p:sp>
        <p:nvSpPr>
          <p:cNvPr id="19" name="Text 6">
            <a:extLst>
              <a:ext uri="{FF2B5EF4-FFF2-40B4-BE49-F238E27FC236}">
                <a16:creationId xmlns:a16="http://schemas.microsoft.com/office/drawing/2014/main" id="{5920995C-46E4-426F-97CB-7B9B450DC1F5}"/>
              </a:ext>
            </a:extLst>
          </p:cNvPr>
          <p:cNvSpPr/>
          <p:nvPr/>
        </p:nvSpPr>
        <p:spPr>
          <a:xfrm>
            <a:off x="9553308" y="2401523"/>
            <a:ext cx="4480419" cy="2759948"/>
          </a:xfrm>
          <a:prstGeom prst="rect">
            <a:avLst/>
          </a:prstGeom>
          <a:noFill/>
          <a:ln/>
        </p:spPr>
        <p:txBody>
          <a:bodyPr wrap="square" lIns="0" tIns="0" rIns="0" bIns="0" rtlCol="0" anchor="t"/>
          <a:lstStyle/>
          <a:p>
            <a:pPr marL="0" indent="0" algn="just">
              <a:lnSpc>
                <a:spcPts val="3100"/>
              </a:lnSpc>
              <a:buNone/>
            </a:pPr>
            <a:r>
              <a:rPr lang="en-US" sz="1900" dirty="0">
                <a:latin typeface="Inter" panose="020B0604020202020204" charset="0"/>
                <a:ea typeface="Inter" panose="020B0604020202020204" charset="0"/>
              </a:rPr>
              <a:t>The relationship between </a:t>
            </a:r>
            <a:r>
              <a:rPr lang="en-US" sz="1900" b="1" dirty="0">
                <a:latin typeface="Inter" panose="020B0604020202020204" charset="0"/>
                <a:ea typeface="Inter" panose="020B0604020202020204" charset="0"/>
              </a:rPr>
              <a:t>health aid</a:t>
            </a:r>
            <a:r>
              <a:rPr lang="en-US" sz="1900" dirty="0">
                <a:latin typeface="Inter" panose="020B0604020202020204" charset="0"/>
                <a:ea typeface="Inter" panose="020B0604020202020204" charset="0"/>
              </a:rPr>
              <a:t> and </a:t>
            </a:r>
            <a:r>
              <a:rPr lang="en-US" sz="1900" b="1" dirty="0">
                <a:latin typeface="Inter" panose="020B0604020202020204" charset="0"/>
                <a:ea typeface="Inter" panose="020B0604020202020204" charset="0"/>
              </a:rPr>
              <a:t>UHC</a:t>
            </a:r>
            <a:r>
              <a:rPr lang="en-US" sz="1900" dirty="0">
                <a:latin typeface="Inter" panose="020B0604020202020204" charset="0"/>
                <a:ea typeface="Inter" panose="020B0604020202020204" charset="0"/>
              </a:rPr>
              <a:t> highlights a critical issue: while aid provides temporary relief for targeted issues, such as infectious disease outbreaks, it does not replace the need for </a:t>
            </a:r>
            <a:r>
              <a:rPr lang="en-US" sz="1900" b="1" dirty="0">
                <a:latin typeface="Inter" panose="020B0604020202020204" charset="0"/>
                <a:ea typeface="Inter" panose="020B0604020202020204" charset="0"/>
              </a:rPr>
              <a:t>comprehensive, systemic healthcare reforms</a:t>
            </a:r>
            <a:r>
              <a:rPr lang="en-US" sz="1900" dirty="0">
                <a:latin typeface="Inter" panose="020B0604020202020204" charset="0"/>
                <a:ea typeface="Inter" panose="020B0604020202020204" charset="0"/>
              </a:rPr>
              <a:t> to achieve UHC</a:t>
            </a:r>
          </a:p>
        </p:txBody>
      </p:sp>
      <p:sp>
        <p:nvSpPr>
          <p:cNvPr id="10" name="Shape 1">
            <a:extLst>
              <a:ext uri="{FF2B5EF4-FFF2-40B4-BE49-F238E27FC236}">
                <a16:creationId xmlns:a16="http://schemas.microsoft.com/office/drawing/2014/main" id="{7C7E6431-1E6D-4148-B0AE-D5BDCE026829}"/>
              </a:ext>
            </a:extLst>
          </p:cNvPr>
          <p:cNvSpPr/>
          <p:nvPr/>
        </p:nvSpPr>
        <p:spPr>
          <a:xfrm>
            <a:off x="4578880" y="1438784"/>
            <a:ext cx="45719" cy="3722688"/>
          </a:xfrm>
          <a:prstGeom prst="roundRect">
            <a:avLst>
              <a:gd name="adj" fmla="val 383091"/>
            </a:avLst>
          </a:prstGeom>
          <a:solidFill>
            <a:srgbClr val="B2D4E5"/>
          </a:solidFill>
          <a:ln/>
        </p:spPr>
      </p:sp>
      <p:sp>
        <p:nvSpPr>
          <p:cNvPr id="11" name="Shape 1">
            <a:extLst>
              <a:ext uri="{FF2B5EF4-FFF2-40B4-BE49-F238E27FC236}">
                <a16:creationId xmlns:a16="http://schemas.microsoft.com/office/drawing/2014/main" id="{1C63BAD5-B49E-4D57-ACE7-BB2C67800DDB}"/>
              </a:ext>
            </a:extLst>
          </p:cNvPr>
          <p:cNvSpPr/>
          <p:nvPr/>
        </p:nvSpPr>
        <p:spPr>
          <a:xfrm>
            <a:off x="9311866" y="1445605"/>
            <a:ext cx="45719" cy="3714003"/>
          </a:xfrm>
          <a:prstGeom prst="roundRect">
            <a:avLst>
              <a:gd name="adj" fmla="val 383091"/>
            </a:avLst>
          </a:prstGeom>
          <a:solidFill>
            <a:srgbClr val="B2D4E5"/>
          </a:solidFill>
          <a:ln/>
        </p:spPr>
      </p:sp>
      <p:sp>
        <p:nvSpPr>
          <p:cNvPr id="12" name="Text 0">
            <a:extLst>
              <a:ext uri="{FF2B5EF4-FFF2-40B4-BE49-F238E27FC236}">
                <a16:creationId xmlns:a16="http://schemas.microsoft.com/office/drawing/2014/main" id="{7276B00A-6697-4FA8-8C96-264137B22719}"/>
              </a:ext>
            </a:extLst>
          </p:cNvPr>
          <p:cNvSpPr/>
          <p:nvPr/>
        </p:nvSpPr>
        <p:spPr>
          <a:xfrm>
            <a:off x="409567" y="639075"/>
            <a:ext cx="8468426" cy="799709"/>
          </a:xfrm>
          <a:prstGeom prst="rect">
            <a:avLst/>
          </a:prstGeom>
          <a:noFill/>
          <a:ln/>
        </p:spPr>
        <p:txBody>
          <a:bodyPr wrap="square" lIns="0" tIns="0" rIns="0" bIns="0" rtlCol="0" anchor="t"/>
          <a:lstStyle/>
          <a:p>
            <a:pPr marL="0" indent="0">
              <a:lnSpc>
                <a:spcPts val="5750"/>
              </a:lnSpc>
              <a:buNone/>
            </a:pPr>
            <a:r>
              <a:rPr lang="en-US" sz="4600" b="1" dirty="0">
                <a:solidFill>
                  <a:srgbClr val="000000"/>
                </a:solidFill>
                <a:latin typeface="Inter" panose="020B0604020202020204" charset="0"/>
                <a:ea typeface="Inter" panose="020B0604020202020204" charset="0"/>
                <a:cs typeface="Petrona Bold" pitchFamily="34" charset="-120"/>
              </a:rPr>
              <a:t>Visualization Summary</a:t>
            </a:r>
            <a:endParaRPr lang="en-US" sz="4600" dirty="0">
              <a:latin typeface="Inter" panose="020B0604020202020204" charset="0"/>
              <a:ea typeface="Inter" panose="020B0604020202020204" charset="0"/>
            </a:endParaRPr>
          </a:p>
        </p:txBody>
      </p:sp>
    </p:spTree>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1186696"/>
            <a:ext cx="10295096" cy="809982"/>
          </a:xfrm>
          <a:prstGeom prst="rect">
            <a:avLst/>
          </a:prstGeom>
          <a:noFill/>
          <a:ln/>
        </p:spPr>
        <p:txBody>
          <a:bodyPr wrap="none" lIns="0" tIns="0" rIns="0" bIns="0" rtlCol="0" anchor="t"/>
          <a:lstStyle/>
          <a:p>
            <a:pPr marL="0" indent="0">
              <a:lnSpc>
                <a:spcPts val="6350"/>
              </a:lnSpc>
              <a:buNone/>
            </a:pPr>
            <a:r>
              <a:rPr lang="en-US" sz="4600" b="1" dirty="0">
                <a:solidFill>
                  <a:srgbClr val="000000"/>
                </a:solidFill>
                <a:latin typeface="Inter" panose="020B0604020202020204" charset="0"/>
                <a:ea typeface="Inter" panose="020B0604020202020204" charset="0"/>
                <a:cs typeface="Petrona Bold" pitchFamily="34" charset="-120"/>
              </a:rPr>
              <a:t>Opportunities for Further Analysis</a:t>
            </a:r>
            <a:endParaRPr lang="en-US" sz="4600" dirty="0">
              <a:latin typeface="Inter" panose="020B0604020202020204" charset="0"/>
              <a:ea typeface="Inter" panose="020B0604020202020204" charset="0"/>
            </a:endParaRPr>
          </a:p>
        </p:txBody>
      </p:sp>
      <p:pic>
        <p:nvPicPr>
          <p:cNvPr id="3" name="Image 0" descr="preencoded.png"/>
          <p:cNvPicPr>
            <a:picLocks noChangeAspect="1"/>
          </p:cNvPicPr>
          <p:nvPr/>
        </p:nvPicPr>
        <p:blipFill>
          <a:blip r:embed="rId3"/>
          <a:stretch>
            <a:fillRect/>
          </a:stretch>
        </p:blipFill>
        <p:spPr>
          <a:xfrm>
            <a:off x="864037" y="2490430"/>
            <a:ext cx="4053840" cy="2505432"/>
          </a:xfrm>
          <a:prstGeom prst="rect">
            <a:avLst/>
          </a:prstGeom>
        </p:spPr>
      </p:pic>
      <p:sp>
        <p:nvSpPr>
          <p:cNvPr id="4" name="Text 1"/>
          <p:cNvSpPr/>
          <p:nvPr/>
        </p:nvSpPr>
        <p:spPr>
          <a:xfrm>
            <a:off x="864037" y="5304473"/>
            <a:ext cx="3620095" cy="405051"/>
          </a:xfrm>
          <a:prstGeom prst="rect">
            <a:avLst/>
          </a:prstGeom>
          <a:noFill/>
          <a:ln/>
        </p:spPr>
        <p:txBody>
          <a:bodyPr wrap="none" lIns="0" tIns="0" rIns="0" bIns="0" rtlCol="0" anchor="t"/>
          <a:lstStyle/>
          <a:p>
            <a:pPr marL="0" indent="0" algn="l">
              <a:lnSpc>
                <a:spcPts val="3150"/>
              </a:lnSpc>
              <a:buNone/>
            </a:pPr>
            <a:r>
              <a:rPr lang="en-US" sz="2300" b="1" dirty="0">
                <a:solidFill>
                  <a:srgbClr val="272525"/>
                </a:solidFill>
                <a:latin typeface="Inter" panose="020B0604020202020204" charset="0"/>
                <a:ea typeface="Inter" panose="020B0604020202020204" charset="0"/>
                <a:cs typeface="Petrona Bold" pitchFamily="34" charset="-120"/>
              </a:rPr>
              <a:t>Digital Health Platforms</a:t>
            </a:r>
            <a:endParaRPr lang="en-US" sz="2300" dirty="0">
              <a:latin typeface="Inter" panose="020B0604020202020204" charset="0"/>
              <a:ea typeface="Inter" panose="020B0604020202020204" charset="0"/>
            </a:endParaRPr>
          </a:p>
        </p:txBody>
      </p:sp>
      <p:sp>
        <p:nvSpPr>
          <p:cNvPr id="5" name="Text 2"/>
          <p:cNvSpPr/>
          <p:nvPr/>
        </p:nvSpPr>
        <p:spPr>
          <a:xfrm>
            <a:off x="864037" y="5857637"/>
            <a:ext cx="4053840" cy="790099"/>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Improve data collection and tracking in low-resource settings. </a:t>
            </a:r>
            <a:endParaRPr lang="en-US" sz="1900" dirty="0"/>
          </a:p>
        </p:txBody>
      </p:sp>
      <p:pic>
        <p:nvPicPr>
          <p:cNvPr id="6" name="Image 1" descr="preencoded.png"/>
          <p:cNvPicPr>
            <a:picLocks noChangeAspect="1"/>
          </p:cNvPicPr>
          <p:nvPr/>
        </p:nvPicPr>
        <p:blipFill>
          <a:blip r:embed="rId4"/>
          <a:stretch>
            <a:fillRect/>
          </a:stretch>
        </p:blipFill>
        <p:spPr>
          <a:xfrm>
            <a:off x="5288161" y="2490430"/>
            <a:ext cx="4053959" cy="2505432"/>
          </a:xfrm>
          <a:prstGeom prst="rect">
            <a:avLst/>
          </a:prstGeom>
        </p:spPr>
      </p:pic>
      <p:sp>
        <p:nvSpPr>
          <p:cNvPr id="7" name="Text 3"/>
          <p:cNvSpPr/>
          <p:nvPr/>
        </p:nvSpPr>
        <p:spPr>
          <a:xfrm>
            <a:off x="5288161" y="5304473"/>
            <a:ext cx="3240405" cy="405051"/>
          </a:xfrm>
          <a:prstGeom prst="rect">
            <a:avLst/>
          </a:prstGeom>
          <a:noFill/>
          <a:ln/>
        </p:spPr>
        <p:txBody>
          <a:bodyPr wrap="none" lIns="0" tIns="0" rIns="0" bIns="0" rtlCol="0" anchor="t"/>
          <a:lstStyle/>
          <a:p>
            <a:pPr marL="0" indent="0" algn="l">
              <a:lnSpc>
                <a:spcPts val="3150"/>
              </a:lnSpc>
              <a:buNone/>
            </a:pPr>
            <a:r>
              <a:rPr lang="en-US" sz="2300" b="1" dirty="0">
                <a:solidFill>
                  <a:srgbClr val="272525"/>
                </a:solidFill>
                <a:latin typeface="Inter" panose="020B0604020202020204" charset="0"/>
                <a:ea typeface="Inter" panose="020B0604020202020204" charset="0"/>
                <a:cs typeface="Petrona Bold" pitchFamily="34" charset="-120"/>
              </a:rPr>
              <a:t>Focus on NCDs</a:t>
            </a:r>
            <a:endParaRPr lang="en-US" sz="2300" dirty="0">
              <a:latin typeface="Inter" panose="020B0604020202020204" charset="0"/>
              <a:ea typeface="Inter" panose="020B0604020202020204" charset="0"/>
            </a:endParaRPr>
          </a:p>
        </p:txBody>
      </p:sp>
      <p:sp>
        <p:nvSpPr>
          <p:cNvPr id="8" name="Text 4"/>
          <p:cNvSpPr/>
          <p:nvPr/>
        </p:nvSpPr>
        <p:spPr>
          <a:xfrm>
            <a:off x="5288161" y="5857637"/>
            <a:ext cx="4053959" cy="1185148"/>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Expand focus on non-communicable diseases in emerging health threats.</a:t>
            </a:r>
            <a:endParaRPr lang="en-US" sz="1900" dirty="0"/>
          </a:p>
        </p:txBody>
      </p:sp>
      <p:pic>
        <p:nvPicPr>
          <p:cNvPr id="9" name="Image 2" descr="preencoded.png"/>
          <p:cNvPicPr>
            <a:picLocks noChangeAspect="1"/>
          </p:cNvPicPr>
          <p:nvPr/>
        </p:nvPicPr>
        <p:blipFill>
          <a:blip r:embed="rId5"/>
          <a:stretch>
            <a:fillRect/>
          </a:stretch>
        </p:blipFill>
        <p:spPr>
          <a:xfrm>
            <a:off x="9712404" y="2490430"/>
            <a:ext cx="4053840" cy="2505432"/>
          </a:xfrm>
          <a:prstGeom prst="rect">
            <a:avLst/>
          </a:prstGeom>
        </p:spPr>
      </p:pic>
      <p:sp>
        <p:nvSpPr>
          <p:cNvPr id="10" name="Text 5"/>
          <p:cNvSpPr/>
          <p:nvPr/>
        </p:nvSpPr>
        <p:spPr>
          <a:xfrm>
            <a:off x="9712404" y="5304473"/>
            <a:ext cx="3862030" cy="405051"/>
          </a:xfrm>
          <a:prstGeom prst="rect">
            <a:avLst/>
          </a:prstGeom>
          <a:noFill/>
          <a:ln/>
        </p:spPr>
        <p:txBody>
          <a:bodyPr wrap="none" lIns="0" tIns="0" rIns="0" bIns="0" rtlCol="0" anchor="t"/>
          <a:lstStyle/>
          <a:p>
            <a:pPr marL="0" indent="0" algn="l">
              <a:lnSpc>
                <a:spcPts val="3150"/>
              </a:lnSpc>
              <a:buNone/>
            </a:pPr>
            <a:r>
              <a:rPr lang="en-US" sz="2300" b="1" dirty="0">
                <a:solidFill>
                  <a:srgbClr val="272525"/>
                </a:solidFill>
                <a:latin typeface="Inter" panose="020B0604020202020204" charset="0"/>
                <a:ea typeface="Inter" panose="020B0604020202020204" charset="0"/>
                <a:cs typeface="Petrona Bold" pitchFamily="34" charset="-120"/>
              </a:rPr>
              <a:t>Strengthen Immunization</a:t>
            </a:r>
            <a:endParaRPr lang="en-US" sz="2300" dirty="0">
              <a:latin typeface="Inter" panose="020B0604020202020204" charset="0"/>
              <a:ea typeface="Inter" panose="020B0604020202020204" charset="0"/>
            </a:endParaRPr>
          </a:p>
        </p:txBody>
      </p:sp>
      <p:sp>
        <p:nvSpPr>
          <p:cNvPr id="11" name="Text 6"/>
          <p:cNvSpPr/>
          <p:nvPr/>
        </p:nvSpPr>
        <p:spPr>
          <a:xfrm>
            <a:off x="9712404" y="5857637"/>
            <a:ext cx="4053840" cy="790099"/>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Scale up immunization programs in regions with low coverage.</a:t>
            </a:r>
            <a:endParaRPr lang="en-US" sz="1900" dirty="0"/>
          </a:p>
        </p:txBody>
      </p:sp>
    </p:spTree>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409567" y="639075"/>
            <a:ext cx="8468426" cy="964880"/>
          </a:xfrm>
          <a:prstGeom prst="rect">
            <a:avLst/>
          </a:prstGeom>
          <a:noFill/>
          <a:ln/>
        </p:spPr>
        <p:txBody>
          <a:bodyPr wrap="square" lIns="0" tIns="0" rIns="0" bIns="0" rtlCol="0" anchor="t"/>
          <a:lstStyle/>
          <a:p>
            <a:pPr marL="0" indent="0">
              <a:lnSpc>
                <a:spcPts val="5750"/>
              </a:lnSpc>
              <a:buNone/>
            </a:pPr>
            <a:r>
              <a:rPr lang="en-US" sz="4600" b="1" dirty="0">
                <a:solidFill>
                  <a:srgbClr val="000000"/>
                </a:solidFill>
                <a:latin typeface="Inter" panose="020B0604020202020204" charset="0"/>
                <a:ea typeface="Inter" panose="020B0604020202020204" charset="0"/>
                <a:cs typeface="Petrona Bold" pitchFamily="34" charset="-120"/>
              </a:rPr>
              <a:t>Next Steps</a:t>
            </a:r>
            <a:endParaRPr lang="en-US" sz="4600" dirty="0">
              <a:latin typeface="Inter" panose="020B0604020202020204" charset="0"/>
              <a:ea typeface="Inter" panose="020B0604020202020204" charset="0"/>
            </a:endParaRPr>
          </a:p>
        </p:txBody>
      </p:sp>
      <p:sp>
        <p:nvSpPr>
          <p:cNvPr id="4" name="Shape 1"/>
          <p:cNvSpPr/>
          <p:nvPr/>
        </p:nvSpPr>
        <p:spPr>
          <a:xfrm>
            <a:off x="409567" y="1822781"/>
            <a:ext cx="502444" cy="502444"/>
          </a:xfrm>
          <a:prstGeom prst="roundRect">
            <a:avLst>
              <a:gd name="adj" fmla="val 18667"/>
            </a:avLst>
          </a:prstGeom>
          <a:solidFill>
            <a:srgbClr val="CCEEFF"/>
          </a:solidFill>
          <a:ln w="7620">
            <a:solidFill>
              <a:srgbClr val="B2D4E5"/>
            </a:solidFill>
            <a:prstDash val="solid"/>
          </a:ln>
        </p:spPr>
      </p:sp>
      <p:sp>
        <p:nvSpPr>
          <p:cNvPr id="5" name="Text 2"/>
          <p:cNvSpPr/>
          <p:nvPr/>
        </p:nvSpPr>
        <p:spPr>
          <a:xfrm>
            <a:off x="585542" y="1898148"/>
            <a:ext cx="150495" cy="351711"/>
          </a:xfrm>
          <a:prstGeom prst="rect">
            <a:avLst/>
          </a:prstGeom>
          <a:noFill/>
          <a:ln/>
        </p:spPr>
        <p:txBody>
          <a:bodyPr wrap="none" lIns="0" tIns="0" rIns="0" bIns="0" rtlCol="0" anchor="t"/>
          <a:lstStyle/>
          <a:p>
            <a:pPr marL="0" indent="0" algn="ctr">
              <a:lnSpc>
                <a:spcPts val="2750"/>
              </a:lnSpc>
              <a:buNone/>
            </a:pPr>
            <a:r>
              <a:rPr lang="en-US" sz="2400" b="1" dirty="0">
                <a:solidFill>
                  <a:srgbClr val="272525"/>
                </a:solidFill>
                <a:latin typeface="Inter" panose="020B0604020202020204" charset="0"/>
                <a:ea typeface="Inter" panose="020B0604020202020204" charset="0"/>
                <a:cs typeface="Petrona Bold" pitchFamily="34" charset="-120"/>
              </a:rPr>
              <a:t>1</a:t>
            </a:r>
            <a:endParaRPr lang="en-US" sz="2400" dirty="0">
              <a:latin typeface="Inter" panose="020B0604020202020204" charset="0"/>
              <a:ea typeface="Inter" panose="020B0604020202020204" charset="0"/>
            </a:endParaRPr>
          </a:p>
        </p:txBody>
      </p:sp>
      <p:sp>
        <p:nvSpPr>
          <p:cNvPr id="6" name="Text 3"/>
          <p:cNvSpPr/>
          <p:nvPr/>
        </p:nvSpPr>
        <p:spPr>
          <a:xfrm>
            <a:off x="1135253" y="1822781"/>
            <a:ext cx="2930962" cy="366355"/>
          </a:xfrm>
          <a:prstGeom prst="rect">
            <a:avLst/>
          </a:prstGeom>
          <a:noFill/>
          <a:ln/>
        </p:spPr>
        <p:txBody>
          <a:bodyPr wrap="none" lIns="0" tIns="0" rIns="0" bIns="0" rtlCol="0" anchor="t"/>
          <a:lstStyle/>
          <a:p>
            <a:pPr marL="0" indent="0">
              <a:lnSpc>
                <a:spcPts val="2850"/>
              </a:lnSpc>
              <a:buNone/>
            </a:pPr>
            <a:r>
              <a:rPr lang="en-US" sz="2300" b="1" dirty="0">
                <a:latin typeface="Inter" panose="020B0604020202020204" charset="0"/>
                <a:ea typeface="Inter" panose="020B0604020202020204" charset="0"/>
              </a:rPr>
              <a:t>Health aid utilization </a:t>
            </a:r>
          </a:p>
        </p:txBody>
      </p:sp>
      <p:sp>
        <p:nvSpPr>
          <p:cNvPr id="7" name="Text 4"/>
          <p:cNvSpPr/>
          <p:nvPr/>
        </p:nvSpPr>
        <p:spPr>
          <a:xfrm>
            <a:off x="1135253" y="2323082"/>
            <a:ext cx="7742740" cy="1718430"/>
          </a:xfrm>
          <a:prstGeom prst="rect">
            <a:avLst/>
          </a:prstGeom>
          <a:noFill/>
          <a:ln/>
        </p:spPr>
        <p:txBody>
          <a:bodyPr wrap="square" lIns="0" tIns="0" rIns="0" bIns="0" rtlCol="0" anchor="t"/>
          <a:lstStyle/>
          <a:p>
            <a:pPr algn="just">
              <a:lnSpc>
                <a:spcPct val="150000"/>
              </a:lnSpc>
            </a:pPr>
            <a:r>
              <a:rPr lang="en-US" dirty="0">
                <a:latin typeface="Inter" panose="020B0604020202020204" charset="0"/>
                <a:ea typeface="Inter" panose="020B0604020202020204" charset="0"/>
              </a:rPr>
              <a:t>Further analysis on the spending of the allocated health aid across WHO regions to explore the effectiveness of these funds in strengthening healthcare systems particularly in regions with low  health universal coverage.</a:t>
            </a:r>
          </a:p>
        </p:txBody>
      </p:sp>
      <p:sp>
        <p:nvSpPr>
          <p:cNvPr id="8" name="Shape 5"/>
          <p:cNvSpPr/>
          <p:nvPr/>
        </p:nvSpPr>
        <p:spPr>
          <a:xfrm>
            <a:off x="409567" y="4175458"/>
            <a:ext cx="502444" cy="502444"/>
          </a:xfrm>
          <a:prstGeom prst="roundRect">
            <a:avLst>
              <a:gd name="adj" fmla="val 18667"/>
            </a:avLst>
          </a:prstGeom>
          <a:solidFill>
            <a:srgbClr val="CCEEFF"/>
          </a:solidFill>
          <a:ln w="7620">
            <a:solidFill>
              <a:srgbClr val="B2D4E5"/>
            </a:solidFill>
            <a:prstDash val="solid"/>
          </a:ln>
        </p:spPr>
      </p:sp>
      <p:sp>
        <p:nvSpPr>
          <p:cNvPr id="9" name="Text 6"/>
          <p:cNvSpPr/>
          <p:nvPr/>
        </p:nvSpPr>
        <p:spPr>
          <a:xfrm>
            <a:off x="561015" y="4250824"/>
            <a:ext cx="199430" cy="351711"/>
          </a:xfrm>
          <a:prstGeom prst="rect">
            <a:avLst/>
          </a:prstGeom>
          <a:noFill/>
          <a:ln/>
        </p:spPr>
        <p:txBody>
          <a:bodyPr wrap="none" lIns="0" tIns="0" rIns="0" bIns="0" rtlCol="0" anchor="t"/>
          <a:lstStyle/>
          <a:p>
            <a:pPr marL="0" indent="0" algn="ctr">
              <a:lnSpc>
                <a:spcPts val="2750"/>
              </a:lnSpc>
              <a:buNone/>
            </a:pPr>
            <a:r>
              <a:rPr lang="en-US" sz="2400" b="1" dirty="0">
                <a:solidFill>
                  <a:srgbClr val="272525"/>
                </a:solidFill>
                <a:latin typeface="Inter" panose="020B0604020202020204" charset="0"/>
                <a:ea typeface="Inter" panose="020B0604020202020204" charset="0"/>
                <a:cs typeface="Petrona Bold" pitchFamily="34" charset="-120"/>
              </a:rPr>
              <a:t>2</a:t>
            </a:r>
            <a:endParaRPr lang="en-US" sz="2400" dirty="0">
              <a:latin typeface="Inter" panose="020B0604020202020204" charset="0"/>
              <a:ea typeface="Inter" panose="020B0604020202020204" charset="0"/>
            </a:endParaRPr>
          </a:p>
        </p:txBody>
      </p:sp>
      <p:sp>
        <p:nvSpPr>
          <p:cNvPr id="10" name="Text 7"/>
          <p:cNvSpPr/>
          <p:nvPr/>
        </p:nvSpPr>
        <p:spPr>
          <a:xfrm>
            <a:off x="1135253" y="4175458"/>
            <a:ext cx="2930962" cy="366355"/>
          </a:xfrm>
          <a:prstGeom prst="rect">
            <a:avLst/>
          </a:prstGeom>
          <a:noFill/>
          <a:ln/>
        </p:spPr>
        <p:txBody>
          <a:bodyPr wrap="none" lIns="0" tIns="0" rIns="0" bIns="0" rtlCol="0" anchor="t"/>
          <a:lstStyle/>
          <a:p>
            <a:pPr marL="0" indent="0">
              <a:lnSpc>
                <a:spcPts val="2850"/>
              </a:lnSpc>
              <a:buNone/>
            </a:pPr>
            <a:r>
              <a:rPr lang="en-US" sz="2300" b="1" dirty="0">
                <a:solidFill>
                  <a:srgbClr val="272525"/>
                </a:solidFill>
                <a:latin typeface="Inter" panose="020B0604020202020204" charset="0"/>
                <a:ea typeface="Inter" panose="020B0604020202020204" charset="0"/>
                <a:cs typeface="Petrona Bold" pitchFamily="34" charset="-120"/>
              </a:rPr>
              <a:t>Health workforce Imbalance</a:t>
            </a:r>
            <a:endParaRPr lang="en-US" sz="2300" dirty="0">
              <a:latin typeface="Inter" panose="020B0604020202020204" charset="0"/>
              <a:ea typeface="Inter" panose="020B0604020202020204" charset="0"/>
            </a:endParaRPr>
          </a:p>
        </p:txBody>
      </p:sp>
      <p:sp>
        <p:nvSpPr>
          <p:cNvPr id="11" name="Text 8"/>
          <p:cNvSpPr/>
          <p:nvPr/>
        </p:nvSpPr>
        <p:spPr>
          <a:xfrm>
            <a:off x="1135252" y="4675758"/>
            <a:ext cx="7892370" cy="1364707"/>
          </a:xfrm>
          <a:prstGeom prst="rect">
            <a:avLst/>
          </a:prstGeom>
          <a:noFill/>
          <a:ln/>
        </p:spPr>
        <p:txBody>
          <a:bodyPr wrap="square" lIns="0" tIns="0" rIns="0" bIns="0" rtlCol="0" anchor="t"/>
          <a:lstStyle/>
          <a:p>
            <a:pPr marL="0" indent="0" algn="just">
              <a:lnSpc>
                <a:spcPts val="2800"/>
              </a:lnSpc>
              <a:buNone/>
            </a:pPr>
            <a:r>
              <a:rPr lang="en-US" dirty="0">
                <a:solidFill>
                  <a:srgbClr val="272525"/>
                </a:solidFill>
                <a:latin typeface="Inter" pitchFamily="34" charset="0"/>
                <a:ea typeface="Inter" pitchFamily="34" charset="-122"/>
                <a:cs typeface="Inter" pitchFamily="34" charset="-120"/>
              </a:rPr>
              <a:t>Investigate the disparities in health workforce distribution across regions, paying attention to the growing trend of international migration of healthcare workers to get factors driving this migration and its implication on the standard of health in a  region </a:t>
            </a:r>
            <a:endParaRPr lang="en-US" dirty="0"/>
          </a:p>
        </p:txBody>
      </p:sp>
      <p:sp>
        <p:nvSpPr>
          <p:cNvPr id="12" name="Shape 9"/>
          <p:cNvSpPr/>
          <p:nvPr/>
        </p:nvSpPr>
        <p:spPr>
          <a:xfrm>
            <a:off x="409567" y="6255707"/>
            <a:ext cx="502444" cy="502444"/>
          </a:xfrm>
          <a:prstGeom prst="roundRect">
            <a:avLst>
              <a:gd name="adj" fmla="val 18667"/>
            </a:avLst>
          </a:prstGeom>
          <a:solidFill>
            <a:srgbClr val="CCEEFF"/>
          </a:solidFill>
          <a:ln w="7620">
            <a:solidFill>
              <a:srgbClr val="B2D4E5"/>
            </a:solidFill>
            <a:prstDash val="solid"/>
          </a:ln>
        </p:spPr>
      </p:sp>
      <p:sp>
        <p:nvSpPr>
          <p:cNvPr id="13" name="Text 10"/>
          <p:cNvSpPr/>
          <p:nvPr/>
        </p:nvSpPr>
        <p:spPr>
          <a:xfrm>
            <a:off x="561253" y="6331074"/>
            <a:ext cx="199072" cy="351711"/>
          </a:xfrm>
          <a:prstGeom prst="rect">
            <a:avLst/>
          </a:prstGeom>
          <a:noFill/>
          <a:ln/>
        </p:spPr>
        <p:txBody>
          <a:bodyPr wrap="none" lIns="0" tIns="0" rIns="0" bIns="0" rtlCol="0" anchor="t"/>
          <a:lstStyle/>
          <a:p>
            <a:pPr marL="0" indent="0" algn="ctr">
              <a:lnSpc>
                <a:spcPts val="2750"/>
              </a:lnSpc>
              <a:buNone/>
            </a:pPr>
            <a:r>
              <a:rPr lang="en-US" sz="2400" b="1" dirty="0">
                <a:solidFill>
                  <a:srgbClr val="272525"/>
                </a:solidFill>
                <a:latin typeface="Inter" panose="020B0604020202020204" charset="0"/>
                <a:ea typeface="Inter" panose="020B0604020202020204" charset="0"/>
                <a:cs typeface="Petrona Bold" pitchFamily="34" charset="-120"/>
              </a:rPr>
              <a:t>3</a:t>
            </a:r>
            <a:endParaRPr lang="en-US" sz="2400" dirty="0">
              <a:latin typeface="Inter" panose="020B0604020202020204" charset="0"/>
              <a:ea typeface="Inter" panose="020B0604020202020204" charset="0"/>
            </a:endParaRPr>
          </a:p>
        </p:txBody>
      </p:sp>
      <p:sp>
        <p:nvSpPr>
          <p:cNvPr id="14" name="Text 11"/>
          <p:cNvSpPr/>
          <p:nvPr/>
        </p:nvSpPr>
        <p:spPr>
          <a:xfrm>
            <a:off x="1135253" y="6255707"/>
            <a:ext cx="4367772" cy="427078"/>
          </a:xfrm>
          <a:prstGeom prst="rect">
            <a:avLst/>
          </a:prstGeom>
          <a:noFill/>
          <a:ln/>
        </p:spPr>
        <p:txBody>
          <a:bodyPr wrap="none" lIns="0" tIns="0" rIns="0" bIns="0" rtlCol="0" anchor="t"/>
          <a:lstStyle/>
          <a:p>
            <a:pPr marL="0" indent="0">
              <a:lnSpc>
                <a:spcPts val="2850"/>
              </a:lnSpc>
              <a:buNone/>
            </a:pPr>
            <a:r>
              <a:rPr lang="en-US" sz="2300" b="1" dirty="0">
                <a:solidFill>
                  <a:srgbClr val="272525"/>
                </a:solidFill>
                <a:latin typeface="Inter" panose="020B0604020202020204" charset="0"/>
                <a:ea typeface="Inter" panose="020B0604020202020204" charset="0"/>
                <a:cs typeface="Petrona Bold" pitchFamily="34" charset="-120"/>
              </a:rPr>
              <a:t>Low immunization coverage</a:t>
            </a:r>
            <a:endParaRPr lang="en-US" sz="2300" dirty="0">
              <a:latin typeface="Inter" panose="020B0604020202020204" charset="0"/>
              <a:ea typeface="Inter" panose="020B0604020202020204" charset="0"/>
            </a:endParaRPr>
          </a:p>
        </p:txBody>
      </p:sp>
      <p:sp>
        <p:nvSpPr>
          <p:cNvPr id="15" name="Text 12"/>
          <p:cNvSpPr/>
          <p:nvPr/>
        </p:nvSpPr>
        <p:spPr>
          <a:xfrm>
            <a:off x="1135253" y="6756008"/>
            <a:ext cx="7742740" cy="1190959"/>
          </a:xfrm>
          <a:prstGeom prst="rect">
            <a:avLst/>
          </a:prstGeom>
          <a:noFill/>
          <a:ln/>
        </p:spPr>
        <p:txBody>
          <a:bodyPr wrap="square" lIns="0" tIns="0" rIns="0" bIns="0" rtlCol="0" anchor="t"/>
          <a:lstStyle/>
          <a:p>
            <a:pPr marL="0" indent="0" algn="just">
              <a:lnSpc>
                <a:spcPts val="2800"/>
              </a:lnSpc>
              <a:buNone/>
            </a:pPr>
            <a:r>
              <a:rPr lang="en-US" dirty="0">
                <a:solidFill>
                  <a:srgbClr val="272525"/>
                </a:solidFill>
                <a:latin typeface="Inter" pitchFamily="34" charset="0"/>
                <a:ea typeface="Inter" pitchFamily="34" charset="-122"/>
                <a:cs typeface="Inter" pitchFamily="34" charset="-120"/>
              </a:rPr>
              <a:t>A deeper analysis of the reasons for low immunization coverage in the African region, factors that might be driving this, and ways to improve immunization coverage as well as its receptiveness among natives.</a:t>
            </a:r>
            <a:endParaRPr lang="en-US" dirty="0"/>
          </a:p>
        </p:txBody>
      </p:sp>
      <p:pic>
        <p:nvPicPr>
          <p:cNvPr id="17" name="Image 0">
            <a:extLst>
              <a:ext uri="{FF2B5EF4-FFF2-40B4-BE49-F238E27FC236}">
                <a16:creationId xmlns:a16="http://schemas.microsoft.com/office/drawing/2014/main" id="{04B77AD4-AD8C-4BC9-9705-C7181CB45082}"/>
              </a:ext>
            </a:extLst>
          </p:cNvPr>
          <p:cNvPicPr>
            <a:picLocks noChangeAspect="1"/>
          </p:cNvPicPr>
          <p:nvPr/>
        </p:nvPicPr>
        <p:blipFill rotWithShape="1">
          <a:blip r:embed="rId3"/>
          <a:srcRect l="11188" r="9544"/>
          <a:stretch/>
        </p:blipFill>
        <p:spPr>
          <a:xfrm>
            <a:off x="9385633" y="2391858"/>
            <a:ext cx="4835200" cy="4572087"/>
          </a:xfrm>
          <a:prstGeom prst="rect">
            <a:avLst/>
          </a:prstGeom>
        </p:spPr>
      </p:pic>
    </p:spTree>
    <p:extLst>
      <p:ext uri="{BB962C8B-B14F-4D97-AF65-F5344CB8AC3E}">
        <p14:creationId xmlns:p14="http://schemas.microsoft.com/office/powerpoint/2010/main" val="3539674493"/>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BB3DFE3-60AD-4DB2-B382-3A75D63A02F0}"/>
              </a:ext>
            </a:extLst>
          </p:cNvPr>
          <p:cNvGrpSpPr/>
          <p:nvPr/>
        </p:nvGrpSpPr>
        <p:grpSpPr>
          <a:xfrm>
            <a:off x="2759826" y="1945178"/>
            <a:ext cx="10126442" cy="4040447"/>
            <a:chOff x="3106892" y="2274753"/>
            <a:chExt cx="9779375" cy="3710872"/>
          </a:xfrm>
        </p:grpSpPr>
        <p:sp>
          <p:nvSpPr>
            <p:cNvPr id="3" name="TextBox 2">
              <a:extLst>
                <a:ext uri="{FF2B5EF4-FFF2-40B4-BE49-F238E27FC236}">
                  <a16:creationId xmlns:a16="http://schemas.microsoft.com/office/drawing/2014/main" id="{D9635647-2A4E-45C6-9F10-A9AFCC5589D7}"/>
                </a:ext>
              </a:extLst>
            </p:cNvPr>
            <p:cNvSpPr txBox="1"/>
            <p:nvPr/>
          </p:nvSpPr>
          <p:spPr>
            <a:xfrm>
              <a:off x="5945709" y="3237637"/>
              <a:ext cx="4064000" cy="892552"/>
            </a:xfrm>
            <a:prstGeom prst="rect">
              <a:avLst/>
            </a:prstGeom>
            <a:noFill/>
          </p:spPr>
          <p:txBody>
            <a:bodyPr wrap="square" rtlCol="0">
              <a:spAutoFit/>
            </a:bodyPr>
            <a:lstStyle/>
            <a:p>
              <a:r>
                <a:rPr lang="en-US" sz="5200" b="1" dirty="0">
                  <a:solidFill>
                    <a:schemeClr val="accent1">
                      <a:lumMod val="60000"/>
                      <a:lumOff val="40000"/>
                    </a:schemeClr>
                  </a:solidFill>
                  <a:latin typeface="Inter" panose="020B0604020202020204" charset="0"/>
                  <a:ea typeface="Inter" panose="020B0604020202020204" charset="0"/>
                </a:rPr>
                <a:t>Thank  You</a:t>
              </a:r>
            </a:p>
          </p:txBody>
        </p:sp>
        <p:sp>
          <p:nvSpPr>
            <p:cNvPr id="4" name="TextBox 3">
              <a:extLst>
                <a:ext uri="{FF2B5EF4-FFF2-40B4-BE49-F238E27FC236}">
                  <a16:creationId xmlns:a16="http://schemas.microsoft.com/office/drawing/2014/main" id="{AB523B64-1C6C-4A90-A8DD-1227A5B72A17}"/>
                </a:ext>
              </a:extLst>
            </p:cNvPr>
            <p:cNvSpPr txBox="1"/>
            <p:nvPr/>
          </p:nvSpPr>
          <p:spPr>
            <a:xfrm>
              <a:off x="5945709" y="4114800"/>
              <a:ext cx="6940558" cy="861774"/>
            </a:xfrm>
            <a:prstGeom prst="rect">
              <a:avLst/>
            </a:prstGeom>
            <a:noFill/>
          </p:spPr>
          <p:txBody>
            <a:bodyPr wrap="square" rtlCol="0">
              <a:spAutoFit/>
            </a:bodyPr>
            <a:lstStyle/>
            <a:p>
              <a:r>
                <a:rPr lang="en-US" sz="5000" b="1" dirty="0">
                  <a:latin typeface="Inter" panose="020B0604020202020204" charset="0"/>
                  <a:ea typeface="Inter" panose="020B0604020202020204" charset="0"/>
                </a:rPr>
                <a:t>For your Attention</a:t>
              </a:r>
            </a:p>
          </p:txBody>
        </p:sp>
        <p:pic>
          <p:nvPicPr>
            <p:cNvPr id="9" name="Picture 8">
              <a:extLst>
                <a:ext uri="{FF2B5EF4-FFF2-40B4-BE49-F238E27FC236}">
                  <a16:creationId xmlns:a16="http://schemas.microsoft.com/office/drawing/2014/main" id="{B68380ED-FF99-472B-993C-3C20C4553C70}"/>
                </a:ext>
              </a:extLst>
            </p:cNvPr>
            <p:cNvPicPr>
              <a:picLocks noChangeAspect="1"/>
            </p:cNvPicPr>
            <p:nvPr/>
          </p:nvPicPr>
          <p:blipFill>
            <a:blip r:embed="rId2"/>
            <a:stretch>
              <a:fillRect/>
            </a:stretch>
          </p:blipFill>
          <p:spPr>
            <a:xfrm>
              <a:off x="3106892" y="2274753"/>
              <a:ext cx="2838817" cy="3710872"/>
            </a:xfrm>
            <a:prstGeom prst="rect">
              <a:avLst/>
            </a:prstGeom>
          </p:spPr>
        </p:pic>
      </p:grpSp>
    </p:spTree>
    <p:extLst>
      <p:ext uri="{BB962C8B-B14F-4D97-AF65-F5344CB8AC3E}">
        <p14:creationId xmlns:p14="http://schemas.microsoft.com/office/powerpoint/2010/main" val="2289530854"/>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409567" y="639074"/>
            <a:ext cx="8468426" cy="1465183"/>
          </a:xfrm>
          <a:prstGeom prst="rect">
            <a:avLst/>
          </a:prstGeom>
          <a:noFill/>
          <a:ln/>
        </p:spPr>
        <p:txBody>
          <a:bodyPr wrap="square" lIns="0" tIns="0" rIns="0" bIns="0" rtlCol="0" anchor="t"/>
          <a:lstStyle/>
          <a:p>
            <a:pPr marL="0" indent="0">
              <a:lnSpc>
                <a:spcPts val="5750"/>
              </a:lnSpc>
              <a:buNone/>
            </a:pPr>
            <a:r>
              <a:rPr lang="en-US" sz="4600" b="1" dirty="0">
                <a:solidFill>
                  <a:srgbClr val="000000"/>
                </a:solidFill>
                <a:latin typeface="Inter" panose="020B0604020202020204" charset="0"/>
                <a:ea typeface="Inter" panose="020B0604020202020204" charset="0"/>
                <a:cs typeface="Petrona Bold" pitchFamily="34" charset="-120"/>
              </a:rPr>
              <a:t>Introduction to Global Health Statistics 2023</a:t>
            </a:r>
            <a:endParaRPr lang="en-US" sz="4600" dirty="0">
              <a:latin typeface="Inter" panose="020B0604020202020204" charset="0"/>
              <a:ea typeface="Inter" panose="020B0604020202020204" charset="0"/>
            </a:endParaRPr>
          </a:p>
        </p:txBody>
      </p:sp>
      <p:sp>
        <p:nvSpPr>
          <p:cNvPr id="4" name="Shape 1"/>
          <p:cNvSpPr/>
          <p:nvPr/>
        </p:nvSpPr>
        <p:spPr>
          <a:xfrm>
            <a:off x="409567" y="2384410"/>
            <a:ext cx="502444" cy="502444"/>
          </a:xfrm>
          <a:prstGeom prst="roundRect">
            <a:avLst>
              <a:gd name="adj" fmla="val 18667"/>
            </a:avLst>
          </a:prstGeom>
          <a:solidFill>
            <a:srgbClr val="CCEEFF"/>
          </a:solidFill>
          <a:ln w="7620">
            <a:solidFill>
              <a:srgbClr val="B2D4E5"/>
            </a:solidFill>
            <a:prstDash val="solid"/>
          </a:ln>
        </p:spPr>
      </p:sp>
      <p:sp>
        <p:nvSpPr>
          <p:cNvPr id="5" name="Text 2"/>
          <p:cNvSpPr/>
          <p:nvPr/>
        </p:nvSpPr>
        <p:spPr>
          <a:xfrm>
            <a:off x="585542" y="2459777"/>
            <a:ext cx="150495" cy="351711"/>
          </a:xfrm>
          <a:prstGeom prst="rect">
            <a:avLst/>
          </a:prstGeom>
          <a:noFill/>
          <a:ln/>
        </p:spPr>
        <p:txBody>
          <a:bodyPr wrap="none" lIns="0" tIns="0" rIns="0" bIns="0" rtlCol="0" anchor="t"/>
          <a:lstStyle/>
          <a:p>
            <a:pPr marL="0" indent="0" algn="ctr">
              <a:lnSpc>
                <a:spcPts val="2750"/>
              </a:lnSpc>
              <a:buNone/>
            </a:pPr>
            <a:r>
              <a:rPr lang="en-US" sz="2600" b="1" dirty="0">
                <a:solidFill>
                  <a:srgbClr val="272525"/>
                </a:solidFill>
                <a:latin typeface="Inter" panose="020B0604020202020204" charset="0"/>
                <a:ea typeface="Inter" panose="020B0604020202020204" charset="0"/>
                <a:cs typeface="Petrona Bold" pitchFamily="34" charset="-120"/>
              </a:rPr>
              <a:t>1</a:t>
            </a:r>
            <a:endParaRPr lang="en-US" sz="2600" dirty="0">
              <a:latin typeface="Inter" panose="020B0604020202020204" charset="0"/>
              <a:ea typeface="Inter" panose="020B0604020202020204" charset="0"/>
            </a:endParaRPr>
          </a:p>
        </p:txBody>
      </p:sp>
      <p:sp>
        <p:nvSpPr>
          <p:cNvPr id="6" name="Text 3"/>
          <p:cNvSpPr/>
          <p:nvPr/>
        </p:nvSpPr>
        <p:spPr>
          <a:xfrm>
            <a:off x="1135253" y="2384410"/>
            <a:ext cx="2930962" cy="366355"/>
          </a:xfrm>
          <a:prstGeom prst="rect">
            <a:avLst/>
          </a:prstGeom>
          <a:noFill/>
          <a:ln/>
        </p:spPr>
        <p:txBody>
          <a:bodyPr wrap="none" lIns="0" tIns="0" rIns="0" bIns="0" rtlCol="0" anchor="t"/>
          <a:lstStyle/>
          <a:p>
            <a:pPr marL="0" indent="0">
              <a:lnSpc>
                <a:spcPts val="2850"/>
              </a:lnSpc>
              <a:buNone/>
            </a:pPr>
            <a:r>
              <a:rPr lang="en-US" sz="2300" b="1" dirty="0">
                <a:solidFill>
                  <a:srgbClr val="272525"/>
                </a:solidFill>
                <a:latin typeface="Inter" panose="020B0604020202020204" charset="0"/>
                <a:ea typeface="Inter" panose="020B0604020202020204" charset="0"/>
                <a:cs typeface="Petrona Bold" pitchFamily="34" charset="-120"/>
              </a:rPr>
              <a:t>Comprehensive Data</a:t>
            </a:r>
            <a:endParaRPr lang="en-US" sz="2300" dirty="0">
              <a:latin typeface="Inter" panose="020B0604020202020204" charset="0"/>
              <a:ea typeface="Inter" panose="020B0604020202020204" charset="0"/>
            </a:endParaRPr>
          </a:p>
        </p:txBody>
      </p:sp>
      <p:sp>
        <p:nvSpPr>
          <p:cNvPr id="7" name="Text 4"/>
          <p:cNvSpPr/>
          <p:nvPr/>
        </p:nvSpPr>
        <p:spPr>
          <a:xfrm>
            <a:off x="1135253" y="2884711"/>
            <a:ext cx="7077722" cy="1071920"/>
          </a:xfrm>
          <a:prstGeom prst="rect">
            <a:avLst/>
          </a:prstGeom>
          <a:noFill/>
          <a:ln/>
        </p:spPr>
        <p:txBody>
          <a:bodyPr wrap="square" lIns="0" tIns="0" rIns="0" bIns="0" rtlCol="0" anchor="t"/>
          <a:lstStyle/>
          <a:p>
            <a:pPr>
              <a:lnSpc>
                <a:spcPct val="150000"/>
              </a:lnSpc>
            </a:pPr>
            <a:r>
              <a:rPr lang="en-US" sz="1750" dirty="0">
                <a:latin typeface="Inter" panose="020B0604020202020204" charset="0"/>
                <a:ea typeface="Inter" panose="020B0604020202020204" charset="0"/>
              </a:rPr>
              <a:t>The World Health Statistics 2023 report provides a comprehensive overview of key global health indicators, including maternal and child mortality, life expectancy, healthcare workforce density, and communicable diseases.</a:t>
            </a:r>
          </a:p>
        </p:txBody>
      </p:sp>
      <p:sp>
        <p:nvSpPr>
          <p:cNvPr id="8" name="Shape 5"/>
          <p:cNvSpPr/>
          <p:nvPr/>
        </p:nvSpPr>
        <p:spPr>
          <a:xfrm>
            <a:off x="409567" y="4737087"/>
            <a:ext cx="502444" cy="502444"/>
          </a:xfrm>
          <a:prstGeom prst="roundRect">
            <a:avLst>
              <a:gd name="adj" fmla="val 18667"/>
            </a:avLst>
          </a:prstGeom>
          <a:solidFill>
            <a:srgbClr val="CCEEFF"/>
          </a:solidFill>
          <a:ln w="7620">
            <a:solidFill>
              <a:srgbClr val="B2D4E5"/>
            </a:solidFill>
            <a:prstDash val="solid"/>
          </a:ln>
        </p:spPr>
      </p:sp>
      <p:sp>
        <p:nvSpPr>
          <p:cNvPr id="9" name="Text 6"/>
          <p:cNvSpPr/>
          <p:nvPr/>
        </p:nvSpPr>
        <p:spPr>
          <a:xfrm>
            <a:off x="561015" y="4812453"/>
            <a:ext cx="199430" cy="351711"/>
          </a:xfrm>
          <a:prstGeom prst="rect">
            <a:avLst/>
          </a:prstGeom>
          <a:noFill/>
          <a:ln/>
        </p:spPr>
        <p:txBody>
          <a:bodyPr wrap="none" lIns="0" tIns="0" rIns="0" bIns="0" rtlCol="0" anchor="t"/>
          <a:lstStyle/>
          <a:p>
            <a:pPr marL="0" indent="0" algn="ctr">
              <a:lnSpc>
                <a:spcPts val="2750"/>
              </a:lnSpc>
              <a:buNone/>
            </a:pPr>
            <a:r>
              <a:rPr lang="en-US" sz="2600" b="1" dirty="0">
                <a:solidFill>
                  <a:srgbClr val="272525"/>
                </a:solidFill>
                <a:latin typeface="Inter" panose="020B0604020202020204" charset="0"/>
                <a:ea typeface="Inter" panose="020B0604020202020204" charset="0"/>
                <a:cs typeface="Petrona Bold" pitchFamily="34" charset="-120"/>
              </a:rPr>
              <a:t>2</a:t>
            </a:r>
            <a:endParaRPr lang="en-US" sz="2600" dirty="0">
              <a:latin typeface="Inter" panose="020B0604020202020204" charset="0"/>
              <a:ea typeface="Inter" panose="020B0604020202020204" charset="0"/>
            </a:endParaRPr>
          </a:p>
        </p:txBody>
      </p:sp>
      <p:sp>
        <p:nvSpPr>
          <p:cNvPr id="10" name="Text 7"/>
          <p:cNvSpPr/>
          <p:nvPr/>
        </p:nvSpPr>
        <p:spPr>
          <a:xfrm>
            <a:off x="1135253" y="4737087"/>
            <a:ext cx="2930962" cy="366355"/>
          </a:xfrm>
          <a:prstGeom prst="rect">
            <a:avLst/>
          </a:prstGeom>
          <a:noFill/>
          <a:ln/>
        </p:spPr>
        <p:txBody>
          <a:bodyPr wrap="none" lIns="0" tIns="0" rIns="0" bIns="0" rtlCol="0" anchor="t"/>
          <a:lstStyle/>
          <a:p>
            <a:pPr marL="0" indent="0">
              <a:lnSpc>
                <a:spcPts val="2850"/>
              </a:lnSpc>
              <a:buNone/>
            </a:pPr>
            <a:r>
              <a:rPr lang="en-US" sz="2300" b="1" dirty="0">
                <a:solidFill>
                  <a:srgbClr val="272525"/>
                </a:solidFill>
                <a:latin typeface="Inter" panose="020B0604020202020204" charset="0"/>
                <a:ea typeface="Inter" panose="020B0604020202020204" charset="0"/>
                <a:cs typeface="Petrona Bold" pitchFamily="34" charset="-120"/>
              </a:rPr>
              <a:t>Unequal Outcomes</a:t>
            </a:r>
            <a:endParaRPr lang="en-US" sz="2300" dirty="0">
              <a:latin typeface="Inter" panose="020B0604020202020204" charset="0"/>
              <a:ea typeface="Inter" panose="020B0604020202020204" charset="0"/>
            </a:endParaRPr>
          </a:p>
        </p:txBody>
      </p:sp>
      <p:sp>
        <p:nvSpPr>
          <p:cNvPr id="11" name="Text 8"/>
          <p:cNvSpPr/>
          <p:nvPr/>
        </p:nvSpPr>
        <p:spPr>
          <a:xfrm>
            <a:off x="1135253" y="5237387"/>
            <a:ext cx="6855262" cy="714613"/>
          </a:xfrm>
          <a:prstGeom prst="rect">
            <a:avLst/>
          </a:prstGeom>
          <a:noFill/>
          <a:ln/>
        </p:spPr>
        <p:txBody>
          <a:bodyPr wrap="square" lIns="0" tIns="0" rIns="0" bIns="0" rtlCol="0" anchor="t"/>
          <a:lstStyle/>
          <a:p>
            <a:pPr marL="0" indent="0">
              <a:lnSpc>
                <a:spcPts val="2800"/>
              </a:lnSpc>
              <a:buNone/>
            </a:pPr>
            <a:r>
              <a:rPr lang="en-US" sz="1750" dirty="0">
                <a:solidFill>
                  <a:srgbClr val="272525"/>
                </a:solidFill>
                <a:latin typeface="Inter" pitchFamily="34" charset="0"/>
                <a:ea typeface="Inter" pitchFamily="34" charset="-122"/>
                <a:cs typeface="Inter" pitchFamily="34" charset="-120"/>
              </a:rPr>
              <a:t>Investigate differences in healthcare access and quality across regions, prompting further analysis.</a:t>
            </a:r>
            <a:endParaRPr lang="en-US" sz="1750" dirty="0"/>
          </a:p>
        </p:txBody>
      </p:sp>
      <p:sp>
        <p:nvSpPr>
          <p:cNvPr id="12" name="Shape 9"/>
          <p:cNvSpPr/>
          <p:nvPr/>
        </p:nvSpPr>
        <p:spPr>
          <a:xfrm>
            <a:off x="409567" y="6426464"/>
            <a:ext cx="502444" cy="502444"/>
          </a:xfrm>
          <a:prstGeom prst="roundRect">
            <a:avLst>
              <a:gd name="adj" fmla="val 18667"/>
            </a:avLst>
          </a:prstGeom>
          <a:solidFill>
            <a:srgbClr val="CCEEFF"/>
          </a:solidFill>
          <a:ln w="7620">
            <a:solidFill>
              <a:srgbClr val="B2D4E5"/>
            </a:solidFill>
            <a:prstDash val="solid"/>
          </a:ln>
        </p:spPr>
      </p:sp>
      <p:sp>
        <p:nvSpPr>
          <p:cNvPr id="13" name="Text 10"/>
          <p:cNvSpPr/>
          <p:nvPr/>
        </p:nvSpPr>
        <p:spPr>
          <a:xfrm>
            <a:off x="561253" y="6501831"/>
            <a:ext cx="199072" cy="351711"/>
          </a:xfrm>
          <a:prstGeom prst="rect">
            <a:avLst/>
          </a:prstGeom>
          <a:noFill/>
          <a:ln/>
        </p:spPr>
        <p:txBody>
          <a:bodyPr wrap="none" lIns="0" tIns="0" rIns="0" bIns="0" rtlCol="0" anchor="t"/>
          <a:lstStyle/>
          <a:p>
            <a:pPr marL="0" indent="0" algn="ctr">
              <a:lnSpc>
                <a:spcPts val="2750"/>
              </a:lnSpc>
              <a:buNone/>
            </a:pPr>
            <a:r>
              <a:rPr lang="en-US" sz="2600" b="1" dirty="0">
                <a:solidFill>
                  <a:srgbClr val="272525"/>
                </a:solidFill>
                <a:latin typeface="Inter" panose="020B0604020202020204" charset="0"/>
                <a:ea typeface="Inter" panose="020B0604020202020204" charset="0"/>
                <a:cs typeface="Petrona Bold" pitchFamily="34" charset="-120"/>
              </a:rPr>
              <a:t>3</a:t>
            </a:r>
            <a:endParaRPr lang="en-US" sz="2600" dirty="0">
              <a:latin typeface="Inter" panose="020B0604020202020204" charset="0"/>
              <a:ea typeface="Inter" panose="020B0604020202020204" charset="0"/>
            </a:endParaRPr>
          </a:p>
        </p:txBody>
      </p:sp>
      <p:sp>
        <p:nvSpPr>
          <p:cNvPr id="14" name="Text 11"/>
          <p:cNvSpPr/>
          <p:nvPr/>
        </p:nvSpPr>
        <p:spPr>
          <a:xfrm>
            <a:off x="1135253" y="6426464"/>
            <a:ext cx="2930962" cy="366355"/>
          </a:xfrm>
          <a:prstGeom prst="rect">
            <a:avLst/>
          </a:prstGeom>
          <a:noFill/>
          <a:ln/>
        </p:spPr>
        <p:txBody>
          <a:bodyPr wrap="none" lIns="0" tIns="0" rIns="0" bIns="0" rtlCol="0" anchor="t"/>
          <a:lstStyle/>
          <a:p>
            <a:pPr marL="0" indent="0">
              <a:lnSpc>
                <a:spcPts val="2850"/>
              </a:lnSpc>
              <a:buNone/>
            </a:pPr>
            <a:r>
              <a:rPr lang="en-US" sz="2300" b="1" dirty="0">
                <a:solidFill>
                  <a:srgbClr val="272525"/>
                </a:solidFill>
                <a:latin typeface="Inter" panose="020B0604020202020204" charset="0"/>
                <a:ea typeface="Inter" panose="020B0604020202020204" charset="0"/>
                <a:cs typeface="Petrona Bold" pitchFamily="34" charset="-120"/>
              </a:rPr>
              <a:t>Driving Insights</a:t>
            </a:r>
            <a:endParaRPr lang="en-US" sz="2300" dirty="0">
              <a:latin typeface="Inter" panose="020B0604020202020204" charset="0"/>
              <a:ea typeface="Inter" panose="020B0604020202020204" charset="0"/>
            </a:endParaRPr>
          </a:p>
        </p:txBody>
      </p:sp>
      <p:sp>
        <p:nvSpPr>
          <p:cNvPr id="15" name="Text 12"/>
          <p:cNvSpPr/>
          <p:nvPr/>
        </p:nvSpPr>
        <p:spPr>
          <a:xfrm>
            <a:off x="1135253" y="6926765"/>
            <a:ext cx="6855262" cy="714613"/>
          </a:xfrm>
          <a:prstGeom prst="rect">
            <a:avLst/>
          </a:prstGeom>
          <a:noFill/>
          <a:ln/>
        </p:spPr>
        <p:txBody>
          <a:bodyPr wrap="square" lIns="0" tIns="0" rIns="0" bIns="0" rtlCol="0" anchor="t"/>
          <a:lstStyle/>
          <a:p>
            <a:pPr marL="0" indent="0">
              <a:lnSpc>
                <a:spcPts val="2800"/>
              </a:lnSpc>
              <a:buNone/>
            </a:pPr>
            <a:r>
              <a:rPr lang="en-US" sz="1750" dirty="0">
                <a:solidFill>
                  <a:srgbClr val="272525"/>
                </a:solidFill>
                <a:latin typeface="Inter" pitchFamily="34" charset="0"/>
                <a:ea typeface="Inter" pitchFamily="34" charset="-122"/>
                <a:cs typeface="Inter" pitchFamily="34" charset="-120"/>
              </a:rPr>
              <a:t>Visualizing disparities to understand underlying causes and identify potential improvements.</a:t>
            </a:r>
            <a:endParaRPr lang="en-US" sz="1750" dirty="0"/>
          </a:p>
        </p:txBody>
      </p:sp>
      <p:pic>
        <p:nvPicPr>
          <p:cNvPr id="17" name="Image 0" descr="preencoded.png">
            <a:extLst>
              <a:ext uri="{FF2B5EF4-FFF2-40B4-BE49-F238E27FC236}">
                <a16:creationId xmlns:a16="http://schemas.microsoft.com/office/drawing/2014/main" id="{04B77AD4-AD8C-4BC9-9705-C7181CB45082}"/>
              </a:ext>
            </a:extLst>
          </p:cNvPr>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14444" y="383674"/>
            <a:ext cx="8269962" cy="809982"/>
          </a:xfrm>
          <a:prstGeom prst="rect">
            <a:avLst/>
          </a:prstGeom>
          <a:noFill/>
          <a:ln/>
        </p:spPr>
        <p:txBody>
          <a:bodyPr wrap="none" lIns="0" tIns="0" rIns="0" bIns="0" rtlCol="0" anchor="t"/>
          <a:lstStyle/>
          <a:p>
            <a:pPr marL="0" indent="0">
              <a:lnSpc>
                <a:spcPts val="6350"/>
              </a:lnSpc>
              <a:buNone/>
            </a:pPr>
            <a:r>
              <a:rPr lang="en-US" sz="4600" b="1" dirty="0">
                <a:solidFill>
                  <a:srgbClr val="000000"/>
                </a:solidFill>
                <a:latin typeface="Inter" panose="020B0604020202020204" charset="0"/>
                <a:ea typeface="Inter" panose="020B0604020202020204" charset="0"/>
                <a:cs typeface="Petrona Bold" pitchFamily="34" charset="-120"/>
              </a:rPr>
              <a:t>Understanding the Problem</a:t>
            </a:r>
            <a:endParaRPr lang="en-US" sz="4600" dirty="0">
              <a:latin typeface="Inter" panose="020B0604020202020204" charset="0"/>
              <a:ea typeface="Inter" panose="020B0604020202020204" charset="0"/>
            </a:endParaRPr>
          </a:p>
        </p:txBody>
      </p:sp>
      <p:sp>
        <p:nvSpPr>
          <p:cNvPr id="3" name="Text 1"/>
          <p:cNvSpPr/>
          <p:nvPr/>
        </p:nvSpPr>
        <p:spPr>
          <a:xfrm>
            <a:off x="1877238" y="2099190"/>
            <a:ext cx="3240405" cy="405051"/>
          </a:xfrm>
          <a:prstGeom prst="rect">
            <a:avLst/>
          </a:prstGeom>
          <a:noFill/>
          <a:ln/>
        </p:spPr>
        <p:txBody>
          <a:bodyPr wrap="none" lIns="0" tIns="0" rIns="0" bIns="0" rtlCol="0" anchor="t"/>
          <a:lstStyle/>
          <a:p>
            <a:pPr marL="0" indent="0">
              <a:lnSpc>
                <a:spcPts val="3150"/>
              </a:lnSpc>
              <a:buNone/>
            </a:pPr>
            <a:r>
              <a:rPr lang="en-US" sz="2300" b="1" dirty="0">
                <a:solidFill>
                  <a:srgbClr val="000000"/>
                </a:solidFill>
                <a:latin typeface="Inter" panose="020B0604020202020204" charset="0"/>
                <a:ea typeface="Inter" panose="020B0604020202020204" charset="0"/>
                <a:cs typeface="Petrona Bold" pitchFamily="34" charset="-120"/>
              </a:rPr>
              <a:t>Healthcare Access</a:t>
            </a:r>
            <a:endParaRPr lang="en-US" sz="2300" dirty="0">
              <a:latin typeface="Inter" panose="020B0604020202020204" charset="0"/>
              <a:ea typeface="Inter" panose="020B0604020202020204" charset="0"/>
            </a:endParaRPr>
          </a:p>
        </p:txBody>
      </p:sp>
      <p:sp>
        <p:nvSpPr>
          <p:cNvPr id="4" name="Text 2"/>
          <p:cNvSpPr/>
          <p:nvPr/>
        </p:nvSpPr>
        <p:spPr>
          <a:xfrm>
            <a:off x="1836520" y="2541389"/>
            <a:ext cx="5357676" cy="1179166"/>
          </a:xfrm>
          <a:prstGeom prst="rect">
            <a:avLst/>
          </a:prstGeom>
          <a:noFill/>
          <a:ln/>
        </p:spPr>
        <p:txBody>
          <a:bodyPr wrap="square" lIns="0" tIns="0" rIns="0" bIns="0" rtlCol="0" anchor="t"/>
          <a:lstStyle/>
          <a:p>
            <a:pPr marL="0" indent="0">
              <a:lnSpc>
                <a:spcPts val="3100"/>
              </a:lnSpc>
              <a:buNone/>
            </a:pPr>
            <a:r>
              <a:rPr lang="en-US" sz="1900" dirty="0">
                <a:solidFill>
                  <a:srgbClr val="272525"/>
                </a:solidFill>
                <a:latin typeface="Inter" pitchFamily="34" charset="0"/>
                <a:ea typeface="Inter" pitchFamily="34" charset="-122"/>
                <a:cs typeface="Inter" pitchFamily="34" charset="-120"/>
              </a:rPr>
              <a:t>To analyze the distribution of healthcare workforce and resources across the region per country.</a:t>
            </a:r>
            <a:endParaRPr lang="en-US" sz="1900" dirty="0"/>
          </a:p>
        </p:txBody>
      </p:sp>
      <p:sp>
        <p:nvSpPr>
          <p:cNvPr id="5" name="Text 3"/>
          <p:cNvSpPr/>
          <p:nvPr/>
        </p:nvSpPr>
        <p:spPr>
          <a:xfrm>
            <a:off x="1853818" y="3974484"/>
            <a:ext cx="3240405" cy="405051"/>
          </a:xfrm>
          <a:prstGeom prst="rect">
            <a:avLst/>
          </a:prstGeom>
          <a:noFill/>
          <a:ln/>
        </p:spPr>
        <p:txBody>
          <a:bodyPr wrap="none" lIns="0" tIns="0" rIns="0" bIns="0" rtlCol="0" anchor="t"/>
          <a:lstStyle/>
          <a:p>
            <a:pPr marL="0" indent="0">
              <a:lnSpc>
                <a:spcPts val="3150"/>
              </a:lnSpc>
              <a:buNone/>
            </a:pPr>
            <a:r>
              <a:rPr lang="en-US" sz="2300" b="1" dirty="0">
                <a:solidFill>
                  <a:srgbClr val="000000"/>
                </a:solidFill>
                <a:latin typeface="Inter" panose="020B0604020202020204" charset="0"/>
                <a:ea typeface="Inter" panose="020B0604020202020204" charset="0"/>
                <a:cs typeface="Petrona Bold" pitchFamily="34" charset="-120"/>
              </a:rPr>
              <a:t>Mortality Rates</a:t>
            </a:r>
            <a:endParaRPr lang="en-US" sz="2300" dirty="0">
              <a:latin typeface="Inter" panose="020B0604020202020204" charset="0"/>
              <a:ea typeface="Inter" panose="020B0604020202020204" charset="0"/>
            </a:endParaRPr>
          </a:p>
        </p:txBody>
      </p:sp>
      <p:sp>
        <p:nvSpPr>
          <p:cNvPr id="6" name="Text 4"/>
          <p:cNvSpPr/>
          <p:nvPr/>
        </p:nvSpPr>
        <p:spPr>
          <a:xfrm>
            <a:off x="1836520" y="4379535"/>
            <a:ext cx="5357676" cy="1091894"/>
          </a:xfrm>
          <a:prstGeom prst="rect">
            <a:avLst/>
          </a:prstGeom>
          <a:noFill/>
          <a:ln/>
        </p:spPr>
        <p:txBody>
          <a:bodyPr wrap="square" lIns="0" tIns="0" rIns="0" bIns="0" rtlCol="0" anchor="t"/>
          <a:lstStyle/>
          <a:p>
            <a:pPr marL="0" indent="0">
              <a:lnSpc>
                <a:spcPts val="3100"/>
              </a:lnSpc>
              <a:buNone/>
            </a:pPr>
            <a:r>
              <a:rPr lang="en-US" sz="1900" dirty="0">
                <a:solidFill>
                  <a:srgbClr val="272525"/>
                </a:solidFill>
                <a:latin typeface="Inter" pitchFamily="34" charset="0"/>
                <a:ea typeface="Inter" pitchFamily="34" charset="-122"/>
              </a:rPr>
              <a:t>To investigate maternal and child mortality rates across regions and ways to mitigate them.</a:t>
            </a:r>
            <a:endParaRPr lang="en-US" sz="1900" dirty="0"/>
          </a:p>
        </p:txBody>
      </p:sp>
      <p:sp>
        <p:nvSpPr>
          <p:cNvPr id="24" name="Shape 1">
            <a:extLst>
              <a:ext uri="{FF2B5EF4-FFF2-40B4-BE49-F238E27FC236}">
                <a16:creationId xmlns:a16="http://schemas.microsoft.com/office/drawing/2014/main" id="{E1DAED43-6DC2-48FD-B73F-B9A467DF66C2}"/>
              </a:ext>
            </a:extLst>
          </p:cNvPr>
          <p:cNvSpPr/>
          <p:nvPr/>
        </p:nvSpPr>
        <p:spPr>
          <a:xfrm>
            <a:off x="700598" y="1794271"/>
            <a:ext cx="52107" cy="5403533"/>
          </a:xfrm>
          <a:prstGeom prst="roundRect">
            <a:avLst>
              <a:gd name="adj" fmla="val 383091"/>
            </a:avLst>
          </a:prstGeom>
          <a:solidFill>
            <a:srgbClr val="B2D4E5"/>
          </a:solidFill>
          <a:ln/>
        </p:spPr>
      </p:sp>
      <p:sp>
        <p:nvSpPr>
          <p:cNvPr id="25" name="Shape 2">
            <a:extLst>
              <a:ext uri="{FF2B5EF4-FFF2-40B4-BE49-F238E27FC236}">
                <a16:creationId xmlns:a16="http://schemas.microsoft.com/office/drawing/2014/main" id="{8A0F2A42-C11B-4FB7-8BE9-AE0C78F45A29}"/>
              </a:ext>
            </a:extLst>
          </p:cNvPr>
          <p:cNvSpPr/>
          <p:nvPr/>
        </p:nvSpPr>
        <p:spPr>
          <a:xfrm>
            <a:off x="923722" y="2251948"/>
            <a:ext cx="831700" cy="22860"/>
          </a:xfrm>
          <a:prstGeom prst="roundRect">
            <a:avLst>
              <a:gd name="adj" fmla="val 383091"/>
            </a:avLst>
          </a:prstGeom>
          <a:solidFill>
            <a:srgbClr val="B2D4E5"/>
          </a:solidFill>
          <a:ln/>
        </p:spPr>
      </p:sp>
      <p:sp>
        <p:nvSpPr>
          <p:cNvPr id="26" name="Shape 3">
            <a:extLst>
              <a:ext uri="{FF2B5EF4-FFF2-40B4-BE49-F238E27FC236}">
                <a16:creationId xmlns:a16="http://schemas.microsoft.com/office/drawing/2014/main" id="{DAF012D9-DC73-4878-B3E0-2FE108C94982}"/>
              </a:ext>
            </a:extLst>
          </p:cNvPr>
          <p:cNvSpPr/>
          <p:nvPr/>
        </p:nvSpPr>
        <p:spPr>
          <a:xfrm>
            <a:off x="477476" y="2028825"/>
            <a:ext cx="534654" cy="469106"/>
          </a:xfrm>
          <a:prstGeom prst="roundRect">
            <a:avLst>
              <a:gd name="adj" fmla="val 18668"/>
            </a:avLst>
          </a:prstGeom>
          <a:solidFill>
            <a:srgbClr val="CCEEFF"/>
          </a:solidFill>
          <a:ln w="7620">
            <a:solidFill>
              <a:srgbClr val="B2D4E5"/>
            </a:solidFill>
            <a:prstDash val="solid"/>
          </a:ln>
        </p:spPr>
      </p:sp>
      <p:sp>
        <p:nvSpPr>
          <p:cNvPr id="27" name="Text 4">
            <a:extLst>
              <a:ext uri="{FF2B5EF4-FFF2-40B4-BE49-F238E27FC236}">
                <a16:creationId xmlns:a16="http://schemas.microsoft.com/office/drawing/2014/main" id="{3ED1237D-D516-42CF-AFB2-C174FC9B708E}"/>
              </a:ext>
            </a:extLst>
          </p:cNvPr>
          <p:cNvSpPr/>
          <p:nvPr/>
        </p:nvSpPr>
        <p:spPr>
          <a:xfrm>
            <a:off x="641781" y="2099190"/>
            <a:ext cx="160125" cy="328374"/>
          </a:xfrm>
          <a:prstGeom prst="rect">
            <a:avLst/>
          </a:prstGeom>
          <a:noFill/>
          <a:ln/>
        </p:spPr>
        <p:txBody>
          <a:bodyPr wrap="none" lIns="0" tIns="0" rIns="0" bIns="0" rtlCol="0" anchor="t"/>
          <a:lstStyle/>
          <a:p>
            <a:pPr marL="0" indent="0" algn="ctr">
              <a:lnSpc>
                <a:spcPts val="2550"/>
              </a:lnSpc>
              <a:buNone/>
            </a:pPr>
            <a:r>
              <a:rPr lang="en-US" sz="2400" b="1" dirty="0">
                <a:solidFill>
                  <a:srgbClr val="272525"/>
                </a:solidFill>
                <a:latin typeface="Inter" panose="020B0604020202020204" charset="0"/>
                <a:ea typeface="Inter" panose="020B0604020202020204" charset="0"/>
                <a:cs typeface="Petrona Bold" pitchFamily="34" charset="-120"/>
              </a:rPr>
              <a:t>1</a:t>
            </a:r>
            <a:endParaRPr lang="en-US" sz="2400" dirty="0">
              <a:latin typeface="Inter" panose="020B0604020202020204" charset="0"/>
              <a:ea typeface="Inter" panose="020B0604020202020204" charset="0"/>
            </a:endParaRPr>
          </a:p>
        </p:txBody>
      </p:sp>
      <p:sp>
        <p:nvSpPr>
          <p:cNvPr id="28" name="Shape 7">
            <a:extLst>
              <a:ext uri="{FF2B5EF4-FFF2-40B4-BE49-F238E27FC236}">
                <a16:creationId xmlns:a16="http://schemas.microsoft.com/office/drawing/2014/main" id="{B4009CC1-7E0F-42B5-A228-491463110578}"/>
              </a:ext>
            </a:extLst>
          </p:cNvPr>
          <p:cNvSpPr/>
          <p:nvPr/>
        </p:nvSpPr>
        <p:spPr>
          <a:xfrm>
            <a:off x="929552" y="4133552"/>
            <a:ext cx="831700" cy="22860"/>
          </a:xfrm>
          <a:prstGeom prst="roundRect">
            <a:avLst>
              <a:gd name="adj" fmla="val 383091"/>
            </a:avLst>
          </a:prstGeom>
          <a:solidFill>
            <a:srgbClr val="B2D4E5"/>
          </a:solidFill>
          <a:ln/>
        </p:spPr>
      </p:sp>
      <p:sp>
        <p:nvSpPr>
          <p:cNvPr id="29" name="Shape 8">
            <a:extLst>
              <a:ext uri="{FF2B5EF4-FFF2-40B4-BE49-F238E27FC236}">
                <a16:creationId xmlns:a16="http://schemas.microsoft.com/office/drawing/2014/main" id="{274998E3-168D-4F62-99D6-38CBC3D6D54E}"/>
              </a:ext>
            </a:extLst>
          </p:cNvPr>
          <p:cNvSpPr/>
          <p:nvPr/>
        </p:nvSpPr>
        <p:spPr>
          <a:xfrm>
            <a:off x="483306" y="3898999"/>
            <a:ext cx="534654" cy="469106"/>
          </a:xfrm>
          <a:prstGeom prst="roundRect">
            <a:avLst>
              <a:gd name="adj" fmla="val 18668"/>
            </a:avLst>
          </a:prstGeom>
          <a:solidFill>
            <a:srgbClr val="CCEEFF"/>
          </a:solidFill>
          <a:ln w="7620">
            <a:solidFill>
              <a:srgbClr val="B2D4E5"/>
            </a:solidFill>
            <a:prstDash val="solid"/>
          </a:ln>
        </p:spPr>
      </p:sp>
      <p:sp>
        <p:nvSpPr>
          <p:cNvPr id="30" name="Text 9">
            <a:extLst>
              <a:ext uri="{FF2B5EF4-FFF2-40B4-BE49-F238E27FC236}">
                <a16:creationId xmlns:a16="http://schemas.microsoft.com/office/drawing/2014/main" id="{33D8712F-CD0F-4ED1-A805-A491C62766C4}"/>
              </a:ext>
            </a:extLst>
          </p:cNvPr>
          <p:cNvSpPr/>
          <p:nvPr/>
        </p:nvSpPr>
        <p:spPr>
          <a:xfrm>
            <a:off x="624752" y="3980795"/>
            <a:ext cx="212234" cy="328374"/>
          </a:xfrm>
          <a:prstGeom prst="rect">
            <a:avLst/>
          </a:prstGeom>
          <a:noFill/>
          <a:ln/>
        </p:spPr>
        <p:txBody>
          <a:bodyPr wrap="none" lIns="0" tIns="0" rIns="0" bIns="0" rtlCol="0" anchor="t"/>
          <a:lstStyle/>
          <a:p>
            <a:pPr marL="0" indent="0" algn="ctr">
              <a:lnSpc>
                <a:spcPts val="2550"/>
              </a:lnSpc>
              <a:buNone/>
            </a:pPr>
            <a:r>
              <a:rPr lang="en-US" sz="2400" b="1" dirty="0">
                <a:solidFill>
                  <a:srgbClr val="272525"/>
                </a:solidFill>
                <a:latin typeface="Inter" panose="020B0604020202020204" charset="0"/>
                <a:ea typeface="Inter" panose="020B0604020202020204" charset="0"/>
                <a:cs typeface="Petrona Bold" pitchFamily="34" charset="-120"/>
              </a:rPr>
              <a:t>2</a:t>
            </a:r>
            <a:endParaRPr lang="en-US" sz="2400" dirty="0">
              <a:latin typeface="Inter" panose="020B0604020202020204" charset="0"/>
              <a:ea typeface="Inter" panose="020B0604020202020204" charset="0"/>
            </a:endParaRPr>
          </a:p>
        </p:txBody>
      </p:sp>
      <p:sp>
        <p:nvSpPr>
          <p:cNvPr id="31" name="Shape 12">
            <a:extLst>
              <a:ext uri="{FF2B5EF4-FFF2-40B4-BE49-F238E27FC236}">
                <a16:creationId xmlns:a16="http://schemas.microsoft.com/office/drawing/2014/main" id="{4D76B291-8821-4E6C-B215-099938241EC3}"/>
              </a:ext>
            </a:extLst>
          </p:cNvPr>
          <p:cNvSpPr/>
          <p:nvPr/>
        </p:nvSpPr>
        <p:spPr>
          <a:xfrm>
            <a:off x="918122" y="5954792"/>
            <a:ext cx="831700" cy="22860"/>
          </a:xfrm>
          <a:prstGeom prst="roundRect">
            <a:avLst>
              <a:gd name="adj" fmla="val 383091"/>
            </a:avLst>
          </a:prstGeom>
          <a:solidFill>
            <a:srgbClr val="B2D4E5"/>
          </a:solidFill>
          <a:ln/>
        </p:spPr>
      </p:sp>
      <p:sp>
        <p:nvSpPr>
          <p:cNvPr id="32" name="Shape 13">
            <a:extLst>
              <a:ext uri="{FF2B5EF4-FFF2-40B4-BE49-F238E27FC236}">
                <a16:creationId xmlns:a16="http://schemas.microsoft.com/office/drawing/2014/main" id="{12708E2C-F075-4841-8AAB-314C5F37CCEB}"/>
              </a:ext>
            </a:extLst>
          </p:cNvPr>
          <p:cNvSpPr/>
          <p:nvPr/>
        </p:nvSpPr>
        <p:spPr>
          <a:xfrm>
            <a:off x="471876" y="5731669"/>
            <a:ext cx="534654" cy="469106"/>
          </a:xfrm>
          <a:prstGeom prst="roundRect">
            <a:avLst>
              <a:gd name="adj" fmla="val 18668"/>
            </a:avLst>
          </a:prstGeom>
          <a:solidFill>
            <a:srgbClr val="CCEEFF"/>
          </a:solidFill>
          <a:ln w="7620">
            <a:solidFill>
              <a:srgbClr val="B2D4E5"/>
            </a:solidFill>
            <a:prstDash val="solid"/>
          </a:ln>
        </p:spPr>
      </p:sp>
      <p:sp>
        <p:nvSpPr>
          <p:cNvPr id="33" name="Text 14">
            <a:extLst>
              <a:ext uri="{FF2B5EF4-FFF2-40B4-BE49-F238E27FC236}">
                <a16:creationId xmlns:a16="http://schemas.microsoft.com/office/drawing/2014/main" id="{CE1C0133-F2CD-46EE-A363-BA4B05D60B7B}"/>
              </a:ext>
            </a:extLst>
          </p:cNvPr>
          <p:cNvSpPr/>
          <p:nvPr/>
        </p:nvSpPr>
        <p:spPr>
          <a:xfrm>
            <a:off x="613441" y="5802035"/>
            <a:ext cx="211827" cy="328374"/>
          </a:xfrm>
          <a:prstGeom prst="rect">
            <a:avLst/>
          </a:prstGeom>
          <a:noFill/>
          <a:ln/>
        </p:spPr>
        <p:txBody>
          <a:bodyPr wrap="none" lIns="0" tIns="0" rIns="0" bIns="0" rtlCol="0" anchor="t"/>
          <a:lstStyle/>
          <a:p>
            <a:pPr marL="0" indent="0" algn="ctr">
              <a:lnSpc>
                <a:spcPts val="2550"/>
              </a:lnSpc>
              <a:buNone/>
            </a:pPr>
            <a:r>
              <a:rPr lang="en-US" sz="2400" b="1" dirty="0">
                <a:solidFill>
                  <a:srgbClr val="272525"/>
                </a:solidFill>
                <a:latin typeface="Inter" panose="020B0604020202020204" charset="0"/>
                <a:ea typeface="Inter" panose="020B0604020202020204" charset="0"/>
              </a:rPr>
              <a:t>3</a:t>
            </a:r>
            <a:endParaRPr lang="en-US" sz="2400" dirty="0">
              <a:latin typeface="Inter" panose="020B0604020202020204" charset="0"/>
              <a:ea typeface="Inter" panose="020B0604020202020204" charset="0"/>
            </a:endParaRPr>
          </a:p>
        </p:txBody>
      </p:sp>
      <p:sp>
        <p:nvSpPr>
          <p:cNvPr id="35" name="Text 3">
            <a:extLst>
              <a:ext uri="{FF2B5EF4-FFF2-40B4-BE49-F238E27FC236}">
                <a16:creationId xmlns:a16="http://schemas.microsoft.com/office/drawing/2014/main" id="{A215BF7A-5CA5-4681-8EBB-C8230FD1275A}"/>
              </a:ext>
            </a:extLst>
          </p:cNvPr>
          <p:cNvSpPr/>
          <p:nvPr/>
        </p:nvSpPr>
        <p:spPr>
          <a:xfrm>
            <a:off x="8905031" y="3937336"/>
            <a:ext cx="4525219" cy="334685"/>
          </a:xfrm>
          <a:prstGeom prst="rect">
            <a:avLst/>
          </a:prstGeom>
          <a:noFill/>
          <a:ln/>
        </p:spPr>
        <p:txBody>
          <a:bodyPr wrap="none" lIns="0" tIns="0" rIns="0" bIns="0" rtlCol="0" anchor="t"/>
          <a:lstStyle/>
          <a:p>
            <a:pPr marL="0" indent="0">
              <a:lnSpc>
                <a:spcPts val="3150"/>
              </a:lnSpc>
              <a:buNone/>
            </a:pPr>
            <a:r>
              <a:rPr lang="en-US" sz="2300" b="1" dirty="0">
                <a:solidFill>
                  <a:srgbClr val="000000"/>
                </a:solidFill>
                <a:latin typeface="Inter" panose="020B0604020202020204" charset="0"/>
                <a:ea typeface="Inter" panose="020B0604020202020204" charset="0"/>
                <a:cs typeface="Petrona Bold" pitchFamily="34" charset="-120"/>
              </a:rPr>
              <a:t>Adolescent birth rate trends</a:t>
            </a:r>
            <a:endParaRPr lang="en-US" sz="2300" dirty="0">
              <a:latin typeface="Inter" panose="020B0604020202020204" charset="0"/>
              <a:ea typeface="Inter" panose="020B0604020202020204" charset="0"/>
            </a:endParaRPr>
          </a:p>
        </p:txBody>
      </p:sp>
      <p:sp>
        <p:nvSpPr>
          <p:cNvPr id="36" name="Text 4">
            <a:extLst>
              <a:ext uri="{FF2B5EF4-FFF2-40B4-BE49-F238E27FC236}">
                <a16:creationId xmlns:a16="http://schemas.microsoft.com/office/drawing/2014/main" id="{38029EA6-3356-478C-B377-4CFD57A1A096}"/>
              </a:ext>
            </a:extLst>
          </p:cNvPr>
          <p:cNvSpPr/>
          <p:nvPr/>
        </p:nvSpPr>
        <p:spPr>
          <a:xfrm>
            <a:off x="8887733" y="4342387"/>
            <a:ext cx="5357676" cy="1179166"/>
          </a:xfrm>
          <a:prstGeom prst="rect">
            <a:avLst/>
          </a:prstGeom>
          <a:noFill/>
          <a:ln/>
        </p:spPr>
        <p:txBody>
          <a:bodyPr wrap="square" lIns="0" tIns="0" rIns="0" bIns="0" rtlCol="0" anchor="t"/>
          <a:lstStyle/>
          <a:p>
            <a:pPr marL="0" indent="0">
              <a:lnSpc>
                <a:spcPts val="3100"/>
              </a:lnSpc>
              <a:buNone/>
            </a:pPr>
            <a:r>
              <a:rPr lang="en-US" sz="1900" dirty="0">
                <a:solidFill>
                  <a:srgbClr val="272525"/>
                </a:solidFill>
                <a:latin typeface="Inter" pitchFamily="34" charset="0"/>
                <a:ea typeface="Inter" pitchFamily="34" charset="-122"/>
                <a:cs typeface="Inter" pitchFamily="34" charset="-120"/>
              </a:rPr>
              <a:t>To evaluate the trends in adolescent births and ways to mitigate early pregnancies in teen girls.</a:t>
            </a:r>
            <a:endParaRPr lang="en-US" sz="1900" dirty="0"/>
          </a:p>
        </p:txBody>
      </p:sp>
      <p:sp>
        <p:nvSpPr>
          <p:cNvPr id="42" name="Shape 1">
            <a:extLst>
              <a:ext uri="{FF2B5EF4-FFF2-40B4-BE49-F238E27FC236}">
                <a16:creationId xmlns:a16="http://schemas.microsoft.com/office/drawing/2014/main" id="{5D02B6A9-F4F8-44C5-A548-42CBC9D1CDA6}"/>
              </a:ext>
            </a:extLst>
          </p:cNvPr>
          <p:cNvSpPr/>
          <p:nvPr/>
        </p:nvSpPr>
        <p:spPr>
          <a:xfrm>
            <a:off x="7751811" y="1757123"/>
            <a:ext cx="52107" cy="5403533"/>
          </a:xfrm>
          <a:prstGeom prst="roundRect">
            <a:avLst>
              <a:gd name="adj" fmla="val 383091"/>
            </a:avLst>
          </a:prstGeom>
          <a:solidFill>
            <a:srgbClr val="B2D4E5"/>
          </a:solidFill>
          <a:ln/>
        </p:spPr>
      </p:sp>
      <p:sp>
        <p:nvSpPr>
          <p:cNvPr id="43" name="Shape 2">
            <a:extLst>
              <a:ext uri="{FF2B5EF4-FFF2-40B4-BE49-F238E27FC236}">
                <a16:creationId xmlns:a16="http://schemas.microsoft.com/office/drawing/2014/main" id="{CDA93E9A-AE07-4866-B395-CECF6B773DE5}"/>
              </a:ext>
            </a:extLst>
          </p:cNvPr>
          <p:cNvSpPr/>
          <p:nvPr/>
        </p:nvSpPr>
        <p:spPr>
          <a:xfrm>
            <a:off x="7974935" y="2214800"/>
            <a:ext cx="831700" cy="22860"/>
          </a:xfrm>
          <a:prstGeom prst="roundRect">
            <a:avLst>
              <a:gd name="adj" fmla="val 383091"/>
            </a:avLst>
          </a:prstGeom>
          <a:solidFill>
            <a:srgbClr val="B2D4E5"/>
          </a:solidFill>
          <a:ln/>
        </p:spPr>
      </p:sp>
      <p:sp>
        <p:nvSpPr>
          <p:cNvPr id="44" name="Shape 3">
            <a:extLst>
              <a:ext uri="{FF2B5EF4-FFF2-40B4-BE49-F238E27FC236}">
                <a16:creationId xmlns:a16="http://schemas.microsoft.com/office/drawing/2014/main" id="{6551FE97-6804-4B7E-920E-D3B344105632}"/>
              </a:ext>
            </a:extLst>
          </p:cNvPr>
          <p:cNvSpPr/>
          <p:nvPr/>
        </p:nvSpPr>
        <p:spPr>
          <a:xfrm>
            <a:off x="7528689" y="1991677"/>
            <a:ext cx="534654" cy="469106"/>
          </a:xfrm>
          <a:prstGeom prst="roundRect">
            <a:avLst>
              <a:gd name="adj" fmla="val 18668"/>
            </a:avLst>
          </a:prstGeom>
          <a:solidFill>
            <a:srgbClr val="CCEEFF"/>
          </a:solidFill>
          <a:ln w="7620">
            <a:solidFill>
              <a:srgbClr val="B2D4E5"/>
            </a:solidFill>
            <a:prstDash val="solid"/>
          </a:ln>
        </p:spPr>
      </p:sp>
      <p:sp>
        <p:nvSpPr>
          <p:cNvPr id="45" name="Text 4">
            <a:extLst>
              <a:ext uri="{FF2B5EF4-FFF2-40B4-BE49-F238E27FC236}">
                <a16:creationId xmlns:a16="http://schemas.microsoft.com/office/drawing/2014/main" id="{70ABB7BE-A95E-4E6E-92A8-C9A57248155B}"/>
              </a:ext>
            </a:extLst>
          </p:cNvPr>
          <p:cNvSpPr/>
          <p:nvPr/>
        </p:nvSpPr>
        <p:spPr>
          <a:xfrm>
            <a:off x="7692994" y="2062042"/>
            <a:ext cx="160125" cy="328374"/>
          </a:xfrm>
          <a:prstGeom prst="rect">
            <a:avLst/>
          </a:prstGeom>
          <a:noFill/>
          <a:ln/>
        </p:spPr>
        <p:txBody>
          <a:bodyPr wrap="none" lIns="0" tIns="0" rIns="0" bIns="0" rtlCol="0" anchor="t"/>
          <a:lstStyle/>
          <a:p>
            <a:pPr marL="0" indent="0" algn="ctr">
              <a:lnSpc>
                <a:spcPts val="2550"/>
              </a:lnSpc>
              <a:buNone/>
            </a:pPr>
            <a:r>
              <a:rPr lang="en-US" sz="2400" dirty="0">
                <a:latin typeface="Inter" panose="020B0604020202020204" charset="0"/>
                <a:ea typeface="Inter" panose="020B0604020202020204" charset="0"/>
              </a:rPr>
              <a:t>4</a:t>
            </a:r>
          </a:p>
        </p:txBody>
      </p:sp>
      <p:sp>
        <p:nvSpPr>
          <p:cNvPr id="46" name="Shape 7">
            <a:extLst>
              <a:ext uri="{FF2B5EF4-FFF2-40B4-BE49-F238E27FC236}">
                <a16:creationId xmlns:a16="http://schemas.microsoft.com/office/drawing/2014/main" id="{03E55443-2F8A-445B-9193-89EB904B4633}"/>
              </a:ext>
            </a:extLst>
          </p:cNvPr>
          <p:cNvSpPr/>
          <p:nvPr/>
        </p:nvSpPr>
        <p:spPr>
          <a:xfrm>
            <a:off x="7980765" y="4096404"/>
            <a:ext cx="831700" cy="22860"/>
          </a:xfrm>
          <a:prstGeom prst="roundRect">
            <a:avLst>
              <a:gd name="adj" fmla="val 383091"/>
            </a:avLst>
          </a:prstGeom>
          <a:solidFill>
            <a:srgbClr val="B2D4E5"/>
          </a:solidFill>
          <a:ln/>
        </p:spPr>
      </p:sp>
      <p:sp>
        <p:nvSpPr>
          <p:cNvPr id="47" name="Shape 8">
            <a:extLst>
              <a:ext uri="{FF2B5EF4-FFF2-40B4-BE49-F238E27FC236}">
                <a16:creationId xmlns:a16="http://schemas.microsoft.com/office/drawing/2014/main" id="{07439F61-2E01-4DD0-8449-D79E2006A918}"/>
              </a:ext>
            </a:extLst>
          </p:cNvPr>
          <p:cNvSpPr/>
          <p:nvPr/>
        </p:nvSpPr>
        <p:spPr>
          <a:xfrm>
            <a:off x="7534519" y="3861851"/>
            <a:ext cx="534654" cy="469106"/>
          </a:xfrm>
          <a:prstGeom prst="roundRect">
            <a:avLst>
              <a:gd name="adj" fmla="val 18668"/>
            </a:avLst>
          </a:prstGeom>
          <a:solidFill>
            <a:srgbClr val="CCEEFF"/>
          </a:solidFill>
          <a:ln w="7620">
            <a:solidFill>
              <a:srgbClr val="B2D4E5"/>
            </a:solidFill>
            <a:prstDash val="solid"/>
          </a:ln>
        </p:spPr>
      </p:sp>
      <p:sp>
        <p:nvSpPr>
          <p:cNvPr id="48" name="Text 9">
            <a:extLst>
              <a:ext uri="{FF2B5EF4-FFF2-40B4-BE49-F238E27FC236}">
                <a16:creationId xmlns:a16="http://schemas.microsoft.com/office/drawing/2014/main" id="{9E401624-572B-4E76-A40E-B68B12E43FC1}"/>
              </a:ext>
            </a:extLst>
          </p:cNvPr>
          <p:cNvSpPr/>
          <p:nvPr/>
        </p:nvSpPr>
        <p:spPr>
          <a:xfrm>
            <a:off x="7675965" y="3943647"/>
            <a:ext cx="212234" cy="328374"/>
          </a:xfrm>
          <a:prstGeom prst="rect">
            <a:avLst/>
          </a:prstGeom>
          <a:noFill/>
          <a:ln/>
        </p:spPr>
        <p:txBody>
          <a:bodyPr wrap="none" lIns="0" tIns="0" rIns="0" bIns="0" rtlCol="0" anchor="t"/>
          <a:lstStyle/>
          <a:p>
            <a:pPr marL="0" indent="0" algn="ctr">
              <a:lnSpc>
                <a:spcPts val="2550"/>
              </a:lnSpc>
              <a:buNone/>
            </a:pPr>
            <a:r>
              <a:rPr lang="en-US" sz="2400" b="1" dirty="0">
                <a:solidFill>
                  <a:srgbClr val="272525"/>
                </a:solidFill>
                <a:latin typeface="Inter" panose="020B0604020202020204" charset="0"/>
                <a:ea typeface="Inter" panose="020B0604020202020204" charset="0"/>
              </a:rPr>
              <a:t>5</a:t>
            </a:r>
            <a:endParaRPr lang="en-US" sz="2400" dirty="0">
              <a:latin typeface="Inter" panose="020B0604020202020204" charset="0"/>
              <a:ea typeface="Inter" panose="020B0604020202020204" charset="0"/>
            </a:endParaRPr>
          </a:p>
        </p:txBody>
      </p:sp>
      <p:sp>
        <p:nvSpPr>
          <p:cNvPr id="51" name="Text 14">
            <a:extLst>
              <a:ext uri="{FF2B5EF4-FFF2-40B4-BE49-F238E27FC236}">
                <a16:creationId xmlns:a16="http://schemas.microsoft.com/office/drawing/2014/main" id="{0F80586F-D688-4600-8695-DAD8EFEAE95F}"/>
              </a:ext>
            </a:extLst>
          </p:cNvPr>
          <p:cNvSpPr/>
          <p:nvPr/>
        </p:nvSpPr>
        <p:spPr>
          <a:xfrm>
            <a:off x="7664654" y="5764887"/>
            <a:ext cx="211827" cy="328374"/>
          </a:xfrm>
          <a:prstGeom prst="rect">
            <a:avLst/>
          </a:prstGeom>
          <a:noFill/>
          <a:ln/>
        </p:spPr>
        <p:txBody>
          <a:bodyPr wrap="none" lIns="0" tIns="0" rIns="0" bIns="0" rtlCol="0" anchor="t"/>
          <a:lstStyle/>
          <a:p>
            <a:pPr marL="0" indent="0" algn="ctr">
              <a:lnSpc>
                <a:spcPts val="2550"/>
              </a:lnSpc>
              <a:buNone/>
            </a:pPr>
            <a:endParaRPr lang="en-US" sz="2550" dirty="0"/>
          </a:p>
        </p:txBody>
      </p:sp>
      <p:sp>
        <p:nvSpPr>
          <p:cNvPr id="52" name="Text 3">
            <a:extLst>
              <a:ext uri="{FF2B5EF4-FFF2-40B4-BE49-F238E27FC236}">
                <a16:creationId xmlns:a16="http://schemas.microsoft.com/office/drawing/2014/main" id="{3D363FF6-84D9-48CB-87EF-E4EE5668141B}"/>
              </a:ext>
            </a:extLst>
          </p:cNvPr>
          <p:cNvSpPr/>
          <p:nvPr/>
        </p:nvSpPr>
        <p:spPr>
          <a:xfrm>
            <a:off x="1862242" y="5725358"/>
            <a:ext cx="3240405" cy="405051"/>
          </a:xfrm>
          <a:prstGeom prst="rect">
            <a:avLst/>
          </a:prstGeom>
          <a:noFill/>
          <a:ln/>
        </p:spPr>
        <p:txBody>
          <a:bodyPr wrap="none" lIns="0" tIns="0" rIns="0" bIns="0" rtlCol="0" anchor="t"/>
          <a:lstStyle/>
          <a:p>
            <a:pPr marL="0" indent="0">
              <a:lnSpc>
                <a:spcPts val="3150"/>
              </a:lnSpc>
              <a:buNone/>
            </a:pPr>
            <a:r>
              <a:rPr lang="en-US" sz="2300" b="1" dirty="0">
                <a:solidFill>
                  <a:srgbClr val="000000"/>
                </a:solidFill>
                <a:latin typeface="Inter" panose="020B0604020202020204" charset="0"/>
                <a:ea typeface="Inter" panose="020B0604020202020204" charset="0"/>
                <a:cs typeface="Petrona Bold" pitchFamily="34" charset="-120"/>
              </a:rPr>
              <a:t>Disease Exposure</a:t>
            </a:r>
            <a:endParaRPr lang="en-US" sz="2300" dirty="0">
              <a:latin typeface="Inter" panose="020B0604020202020204" charset="0"/>
              <a:ea typeface="Inter" panose="020B0604020202020204" charset="0"/>
            </a:endParaRPr>
          </a:p>
        </p:txBody>
      </p:sp>
      <p:sp>
        <p:nvSpPr>
          <p:cNvPr id="53" name="Text 4">
            <a:extLst>
              <a:ext uri="{FF2B5EF4-FFF2-40B4-BE49-F238E27FC236}">
                <a16:creationId xmlns:a16="http://schemas.microsoft.com/office/drawing/2014/main" id="{46398BCD-8CF3-43A3-9719-538DBE48AD43}"/>
              </a:ext>
            </a:extLst>
          </p:cNvPr>
          <p:cNvSpPr/>
          <p:nvPr/>
        </p:nvSpPr>
        <p:spPr>
          <a:xfrm>
            <a:off x="1844944" y="6130409"/>
            <a:ext cx="5357676" cy="1179166"/>
          </a:xfrm>
          <a:prstGeom prst="rect">
            <a:avLst/>
          </a:prstGeom>
          <a:noFill/>
          <a:ln/>
        </p:spPr>
        <p:txBody>
          <a:bodyPr wrap="square" lIns="0" tIns="0" rIns="0" bIns="0" rtlCol="0" anchor="t"/>
          <a:lstStyle/>
          <a:p>
            <a:pPr marL="0" indent="0">
              <a:lnSpc>
                <a:spcPts val="3100"/>
              </a:lnSpc>
              <a:buNone/>
            </a:pPr>
            <a:r>
              <a:rPr lang="en-US" sz="1900" dirty="0">
                <a:solidFill>
                  <a:srgbClr val="272525"/>
                </a:solidFill>
                <a:latin typeface="Inter" pitchFamily="34" charset="0"/>
                <a:ea typeface="Inter" pitchFamily="34" charset="-122"/>
                <a:cs typeface="Inter" pitchFamily="34" charset="-120"/>
              </a:rPr>
              <a:t>To investigate the risk of communicable diseases across regions. This includes malaria, TB, and HIV incidences.</a:t>
            </a:r>
            <a:endParaRPr lang="en-US" sz="1900" dirty="0"/>
          </a:p>
        </p:txBody>
      </p:sp>
      <p:sp>
        <p:nvSpPr>
          <p:cNvPr id="54" name="Text 5">
            <a:extLst>
              <a:ext uri="{FF2B5EF4-FFF2-40B4-BE49-F238E27FC236}">
                <a16:creationId xmlns:a16="http://schemas.microsoft.com/office/drawing/2014/main" id="{AF28D098-B979-4B80-8FA5-5823B66B4C38}"/>
              </a:ext>
            </a:extLst>
          </p:cNvPr>
          <p:cNvSpPr/>
          <p:nvPr/>
        </p:nvSpPr>
        <p:spPr>
          <a:xfrm>
            <a:off x="8934607" y="2055732"/>
            <a:ext cx="3240405" cy="405051"/>
          </a:xfrm>
          <a:prstGeom prst="rect">
            <a:avLst/>
          </a:prstGeom>
          <a:noFill/>
          <a:ln/>
        </p:spPr>
        <p:txBody>
          <a:bodyPr wrap="none" lIns="0" tIns="0" rIns="0" bIns="0" rtlCol="0" anchor="t"/>
          <a:lstStyle/>
          <a:p>
            <a:pPr marL="0" indent="0">
              <a:lnSpc>
                <a:spcPts val="3150"/>
              </a:lnSpc>
              <a:buNone/>
            </a:pPr>
            <a:r>
              <a:rPr lang="en-US" sz="2300" b="1" dirty="0">
                <a:solidFill>
                  <a:srgbClr val="000000"/>
                </a:solidFill>
                <a:latin typeface="Inter" panose="020B0604020202020204" charset="0"/>
                <a:ea typeface="Inter" panose="020B0604020202020204" charset="0"/>
                <a:cs typeface="Petrona Bold" pitchFamily="34" charset="-120"/>
              </a:rPr>
              <a:t>Economic Factors</a:t>
            </a:r>
            <a:endParaRPr lang="en-US" sz="2300" dirty="0">
              <a:latin typeface="Inter" panose="020B0604020202020204" charset="0"/>
              <a:ea typeface="Inter" panose="020B0604020202020204" charset="0"/>
            </a:endParaRPr>
          </a:p>
        </p:txBody>
      </p:sp>
      <p:sp>
        <p:nvSpPr>
          <p:cNvPr id="55" name="Text 6">
            <a:extLst>
              <a:ext uri="{FF2B5EF4-FFF2-40B4-BE49-F238E27FC236}">
                <a16:creationId xmlns:a16="http://schemas.microsoft.com/office/drawing/2014/main" id="{A5A5EABB-727E-4F41-8A52-99C195345F04}"/>
              </a:ext>
            </a:extLst>
          </p:cNvPr>
          <p:cNvSpPr/>
          <p:nvPr/>
        </p:nvSpPr>
        <p:spPr>
          <a:xfrm>
            <a:off x="8928451" y="2460783"/>
            <a:ext cx="5478680" cy="1179167"/>
          </a:xfrm>
          <a:prstGeom prst="rect">
            <a:avLst/>
          </a:prstGeom>
          <a:noFill/>
          <a:ln/>
        </p:spPr>
        <p:txBody>
          <a:bodyPr wrap="square" lIns="0" tIns="0" rIns="0" bIns="0" rtlCol="0" anchor="t"/>
          <a:lstStyle/>
          <a:p>
            <a:pPr marL="0" indent="0">
              <a:lnSpc>
                <a:spcPts val="3100"/>
              </a:lnSpc>
              <a:buNone/>
            </a:pPr>
            <a:r>
              <a:rPr lang="en-US" sz="1900" dirty="0">
                <a:solidFill>
                  <a:srgbClr val="272525"/>
                </a:solidFill>
                <a:latin typeface="Inter" pitchFamily="34" charset="0"/>
                <a:ea typeface="Inter" pitchFamily="34" charset="-122"/>
                <a:cs typeface="Inter" pitchFamily="34" charset="-120"/>
              </a:rPr>
              <a:t>To explore how infrastructure differences affect healthcare services, i.e., universal health coverage and health aid per region.</a:t>
            </a:r>
            <a:endParaRPr lang="en-US" sz="1900" dirty="0"/>
          </a:p>
        </p:txBody>
      </p:sp>
    </p:spTree>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290EAF30-192A-4BA8-9F20-92C1B727E158}"/>
              </a:ext>
            </a:extLst>
          </p:cNvPr>
          <p:cNvSpPr/>
          <p:nvPr/>
        </p:nvSpPr>
        <p:spPr>
          <a:xfrm>
            <a:off x="592217" y="465296"/>
            <a:ext cx="8119521" cy="555188"/>
          </a:xfrm>
          <a:prstGeom prst="rect">
            <a:avLst/>
          </a:prstGeom>
          <a:noFill/>
          <a:ln/>
        </p:spPr>
        <p:txBody>
          <a:bodyPr wrap="none" lIns="0" tIns="0" rIns="0" bIns="0" rtlCol="0" anchor="t"/>
          <a:lstStyle/>
          <a:p>
            <a:pPr marL="0" indent="0">
              <a:lnSpc>
                <a:spcPts val="4350"/>
              </a:lnSpc>
              <a:buNone/>
            </a:pPr>
            <a:r>
              <a:rPr lang="en-US" sz="4600" b="1" dirty="0">
                <a:solidFill>
                  <a:srgbClr val="000000"/>
                </a:solidFill>
                <a:latin typeface="Inter" panose="020B0604020202020204" charset="0"/>
                <a:ea typeface="Inter" panose="020B0604020202020204" charset="0"/>
                <a:cs typeface="Petrona Bold" pitchFamily="34" charset="-120"/>
              </a:rPr>
              <a:t>Database Entity Relationship Diagram</a:t>
            </a:r>
            <a:endParaRPr lang="en-US" sz="4600" dirty="0">
              <a:latin typeface="Inter" panose="020B0604020202020204" charset="0"/>
              <a:ea typeface="Inter" panose="020B0604020202020204" charset="0"/>
            </a:endParaRPr>
          </a:p>
        </p:txBody>
      </p:sp>
      <p:pic>
        <p:nvPicPr>
          <p:cNvPr id="11" name="Picture 10">
            <a:extLst>
              <a:ext uri="{FF2B5EF4-FFF2-40B4-BE49-F238E27FC236}">
                <a16:creationId xmlns:a16="http://schemas.microsoft.com/office/drawing/2014/main" id="{A9FC57DE-63EC-4B35-8DF7-6A3D931B6026}"/>
              </a:ext>
            </a:extLst>
          </p:cNvPr>
          <p:cNvPicPr>
            <a:picLocks noChangeAspect="1"/>
          </p:cNvPicPr>
          <p:nvPr/>
        </p:nvPicPr>
        <p:blipFill>
          <a:blip r:embed="rId2"/>
          <a:stretch>
            <a:fillRect/>
          </a:stretch>
        </p:blipFill>
        <p:spPr>
          <a:xfrm>
            <a:off x="691971" y="2685439"/>
            <a:ext cx="13343690" cy="5544160"/>
          </a:xfrm>
          <a:prstGeom prst="rect">
            <a:avLst/>
          </a:prstGeom>
        </p:spPr>
      </p:pic>
      <p:sp>
        <p:nvSpPr>
          <p:cNvPr id="17" name="Shape 9">
            <a:extLst>
              <a:ext uri="{FF2B5EF4-FFF2-40B4-BE49-F238E27FC236}">
                <a16:creationId xmlns:a16="http://schemas.microsoft.com/office/drawing/2014/main" id="{755D18D2-92AB-477C-A68F-6932DC4E617B}"/>
              </a:ext>
            </a:extLst>
          </p:cNvPr>
          <p:cNvSpPr/>
          <p:nvPr/>
        </p:nvSpPr>
        <p:spPr>
          <a:xfrm>
            <a:off x="691970" y="1365765"/>
            <a:ext cx="502444" cy="502444"/>
          </a:xfrm>
          <a:prstGeom prst="roundRect">
            <a:avLst>
              <a:gd name="adj" fmla="val 18667"/>
            </a:avLst>
          </a:prstGeom>
          <a:solidFill>
            <a:srgbClr val="CCEEFF"/>
          </a:solidFill>
          <a:ln w="7620">
            <a:solidFill>
              <a:srgbClr val="B2D4E5"/>
            </a:solidFill>
            <a:prstDash val="solid"/>
          </a:ln>
        </p:spPr>
      </p:sp>
      <p:sp>
        <p:nvSpPr>
          <p:cNvPr id="18" name="Text 10">
            <a:extLst>
              <a:ext uri="{FF2B5EF4-FFF2-40B4-BE49-F238E27FC236}">
                <a16:creationId xmlns:a16="http://schemas.microsoft.com/office/drawing/2014/main" id="{291AA3F6-45FD-4708-9157-C044D7DBEEA1}"/>
              </a:ext>
            </a:extLst>
          </p:cNvPr>
          <p:cNvSpPr/>
          <p:nvPr/>
        </p:nvSpPr>
        <p:spPr>
          <a:xfrm>
            <a:off x="843656" y="1441132"/>
            <a:ext cx="199072" cy="351711"/>
          </a:xfrm>
          <a:prstGeom prst="rect">
            <a:avLst/>
          </a:prstGeom>
          <a:noFill/>
          <a:ln/>
        </p:spPr>
        <p:txBody>
          <a:bodyPr wrap="none" lIns="0" tIns="0" rIns="0" bIns="0" rtlCol="0" anchor="t"/>
          <a:lstStyle/>
          <a:p>
            <a:pPr marL="0" indent="0" algn="ctr">
              <a:lnSpc>
                <a:spcPts val="2750"/>
              </a:lnSpc>
              <a:buNone/>
            </a:pPr>
            <a:r>
              <a:rPr lang="en-US" sz="2400" dirty="0">
                <a:latin typeface="Inter" panose="020B0604020202020204" charset="0"/>
                <a:ea typeface="Inter" panose="020B0604020202020204" charset="0"/>
              </a:rPr>
              <a:t>1</a:t>
            </a:r>
          </a:p>
        </p:txBody>
      </p:sp>
      <p:sp>
        <p:nvSpPr>
          <p:cNvPr id="19" name="Text 11">
            <a:extLst>
              <a:ext uri="{FF2B5EF4-FFF2-40B4-BE49-F238E27FC236}">
                <a16:creationId xmlns:a16="http://schemas.microsoft.com/office/drawing/2014/main" id="{5D315AFE-9CF8-4AC4-B5EA-32AC09251A3C}"/>
              </a:ext>
            </a:extLst>
          </p:cNvPr>
          <p:cNvSpPr/>
          <p:nvPr/>
        </p:nvSpPr>
        <p:spPr>
          <a:xfrm>
            <a:off x="1417656" y="1365765"/>
            <a:ext cx="2930962" cy="366355"/>
          </a:xfrm>
          <a:prstGeom prst="rect">
            <a:avLst/>
          </a:prstGeom>
          <a:noFill/>
          <a:ln/>
        </p:spPr>
        <p:txBody>
          <a:bodyPr wrap="none" lIns="0" tIns="0" rIns="0" bIns="0" rtlCol="0" anchor="t"/>
          <a:lstStyle/>
          <a:p>
            <a:pPr marL="0" indent="0">
              <a:lnSpc>
                <a:spcPts val="2850"/>
              </a:lnSpc>
              <a:buNone/>
            </a:pPr>
            <a:r>
              <a:rPr lang="en-US" sz="2300" b="1" dirty="0">
                <a:solidFill>
                  <a:srgbClr val="272525"/>
                </a:solidFill>
                <a:latin typeface="Inter" panose="020B0604020202020204" charset="0"/>
                <a:ea typeface="Inter" panose="020B0604020202020204" charset="0"/>
                <a:cs typeface="Petrona Bold" pitchFamily="34" charset="-120"/>
              </a:rPr>
              <a:t>ER Diagram</a:t>
            </a:r>
            <a:endParaRPr lang="en-US" sz="2300" dirty="0">
              <a:latin typeface="Inter" panose="020B0604020202020204" charset="0"/>
              <a:ea typeface="Inter" panose="020B0604020202020204" charset="0"/>
            </a:endParaRPr>
          </a:p>
        </p:txBody>
      </p:sp>
      <p:sp>
        <p:nvSpPr>
          <p:cNvPr id="20" name="Text 12">
            <a:extLst>
              <a:ext uri="{FF2B5EF4-FFF2-40B4-BE49-F238E27FC236}">
                <a16:creationId xmlns:a16="http://schemas.microsoft.com/office/drawing/2014/main" id="{A78D5C14-906D-4444-A775-417F6B825F95}"/>
              </a:ext>
            </a:extLst>
          </p:cNvPr>
          <p:cNvSpPr/>
          <p:nvPr/>
        </p:nvSpPr>
        <p:spPr>
          <a:xfrm>
            <a:off x="1417656" y="1837714"/>
            <a:ext cx="12148715" cy="714613"/>
          </a:xfrm>
          <a:prstGeom prst="rect">
            <a:avLst/>
          </a:prstGeom>
          <a:noFill/>
          <a:ln/>
        </p:spPr>
        <p:txBody>
          <a:bodyPr wrap="square" lIns="0" tIns="0" rIns="0" bIns="0" rtlCol="0" anchor="t"/>
          <a:lstStyle/>
          <a:p>
            <a:pPr marL="0" indent="0">
              <a:lnSpc>
                <a:spcPts val="2800"/>
              </a:lnSpc>
              <a:buNone/>
            </a:pPr>
            <a:r>
              <a:rPr lang="en-US" dirty="0">
                <a:solidFill>
                  <a:srgbClr val="272525"/>
                </a:solidFill>
                <a:latin typeface="Inter" pitchFamily="34" charset="0"/>
                <a:ea typeface="Inter" pitchFamily="34" charset="-122"/>
                <a:cs typeface="Inter" pitchFamily="34" charset="-120"/>
              </a:rPr>
              <a:t>The indicators were decomposed to inform the  health database created, the ER diagram below tells more about its structure:</a:t>
            </a:r>
            <a:endParaRPr lang="en-US" dirty="0"/>
          </a:p>
        </p:txBody>
      </p:sp>
    </p:spTree>
    <p:extLst>
      <p:ext uri="{BB962C8B-B14F-4D97-AF65-F5344CB8AC3E}">
        <p14:creationId xmlns:p14="http://schemas.microsoft.com/office/powerpoint/2010/main" val="4088032575"/>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290EAF30-192A-4BA8-9F20-92C1B727E158}"/>
              </a:ext>
            </a:extLst>
          </p:cNvPr>
          <p:cNvSpPr/>
          <p:nvPr/>
        </p:nvSpPr>
        <p:spPr>
          <a:xfrm>
            <a:off x="592217" y="465296"/>
            <a:ext cx="10679841" cy="555188"/>
          </a:xfrm>
          <a:prstGeom prst="rect">
            <a:avLst/>
          </a:prstGeom>
          <a:noFill/>
          <a:ln/>
        </p:spPr>
        <p:txBody>
          <a:bodyPr wrap="none" lIns="0" tIns="0" rIns="0" bIns="0" rtlCol="0" anchor="t"/>
          <a:lstStyle/>
          <a:p>
            <a:pPr marL="0" indent="0">
              <a:lnSpc>
                <a:spcPts val="4350"/>
              </a:lnSpc>
              <a:buNone/>
            </a:pPr>
            <a:r>
              <a:rPr lang="en-US" sz="4600" b="1" dirty="0">
                <a:solidFill>
                  <a:srgbClr val="000000"/>
                </a:solidFill>
                <a:latin typeface="Inter" panose="020B0604020202020204" charset="0"/>
                <a:ea typeface="Inter" panose="020B0604020202020204" charset="0"/>
                <a:cs typeface="Petrona Bold" pitchFamily="34" charset="-120"/>
              </a:rPr>
              <a:t>Database Schema</a:t>
            </a:r>
            <a:endParaRPr lang="en-US" sz="4600" dirty="0">
              <a:latin typeface="Inter" panose="020B0604020202020204" charset="0"/>
              <a:ea typeface="Inter" panose="020B0604020202020204" charset="0"/>
            </a:endParaRPr>
          </a:p>
        </p:txBody>
      </p:sp>
      <p:grpSp>
        <p:nvGrpSpPr>
          <p:cNvPr id="3" name="Group 2">
            <a:extLst>
              <a:ext uri="{FF2B5EF4-FFF2-40B4-BE49-F238E27FC236}">
                <a16:creationId xmlns:a16="http://schemas.microsoft.com/office/drawing/2014/main" id="{839C08DF-1BE3-4D32-A84F-7BFC9462A907}"/>
              </a:ext>
            </a:extLst>
          </p:cNvPr>
          <p:cNvGrpSpPr/>
          <p:nvPr/>
        </p:nvGrpSpPr>
        <p:grpSpPr>
          <a:xfrm>
            <a:off x="822384" y="3435138"/>
            <a:ext cx="4756767" cy="4329166"/>
            <a:chOff x="9380471" y="286452"/>
            <a:chExt cx="5173101" cy="4784312"/>
          </a:xfrm>
        </p:grpSpPr>
        <p:graphicFrame>
          <p:nvGraphicFramePr>
            <p:cNvPr id="4" name="Diagram 3">
              <a:extLst>
                <a:ext uri="{FF2B5EF4-FFF2-40B4-BE49-F238E27FC236}">
                  <a16:creationId xmlns:a16="http://schemas.microsoft.com/office/drawing/2014/main" id="{2B0340C2-AD2C-4AD5-8BDA-2FDD94526D30}"/>
                </a:ext>
              </a:extLst>
            </p:cNvPr>
            <p:cNvGraphicFramePr/>
            <p:nvPr/>
          </p:nvGraphicFramePr>
          <p:xfrm>
            <a:off x="9380471" y="286452"/>
            <a:ext cx="5173101" cy="4784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Image 2" descr="preencoded.png">
              <a:extLst>
                <a:ext uri="{FF2B5EF4-FFF2-40B4-BE49-F238E27FC236}">
                  <a16:creationId xmlns:a16="http://schemas.microsoft.com/office/drawing/2014/main" id="{CA3429DB-CAC0-44EC-87C0-274935BB1C62}"/>
                </a:ext>
              </a:extLst>
            </p:cNvPr>
            <p:cNvPicPr>
              <a:picLocks noChangeAspect="1"/>
            </p:cNvPicPr>
            <p:nvPr/>
          </p:nvPicPr>
          <p:blipFill>
            <a:blip r:embed="rId7"/>
            <a:stretch>
              <a:fillRect/>
            </a:stretch>
          </p:blipFill>
          <p:spPr>
            <a:xfrm>
              <a:off x="13168499" y="3782597"/>
              <a:ext cx="423029" cy="423029"/>
            </a:xfrm>
            <a:prstGeom prst="rect">
              <a:avLst/>
            </a:prstGeom>
          </p:spPr>
        </p:pic>
        <p:pic>
          <p:nvPicPr>
            <p:cNvPr id="6" name="Image 4" descr="preencoded.png">
              <a:extLst>
                <a:ext uri="{FF2B5EF4-FFF2-40B4-BE49-F238E27FC236}">
                  <a16:creationId xmlns:a16="http://schemas.microsoft.com/office/drawing/2014/main" id="{DA82446C-D6C4-4678-A680-5CB97C1C8619}"/>
                </a:ext>
              </a:extLst>
            </p:cNvPr>
            <p:cNvPicPr>
              <a:picLocks noChangeAspect="1"/>
            </p:cNvPicPr>
            <p:nvPr/>
          </p:nvPicPr>
          <p:blipFill>
            <a:blip r:embed="rId8"/>
            <a:stretch>
              <a:fillRect/>
            </a:stretch>
          </p:blipFill>
          <p:spPr>
            <a:xfrm>
              <a:off x="10235667" y="3743146"/>
              <a:ext cx="423029" cy="423029"/>
            </a:xfrm>
            <a:prstGeom prst="rect">
              <a:avLst/>
            </a:prstGeom>
          </p:spPr>
        </p:pic>
        <p:pic>
          <p:nvPicPr>
            <p:cNvPr id="7" name="Image 1" descr="preencoded.png">
              <a:extLst>
                <a:ext uri="{FF2B5EF4-FFF2-40B4-BE49-F238E27FC236}">
                  <a16:creationId xmlns:a16="http://schemas.microsoft.com/office/drawing/2014/main" id="{202EAE22-9D04-42CA-B41E-078189B2E806}"/>
                </a:ext>
              </a:extLst>
            </p:cNvPr>
            <p:cNvPicPr>
              <a:picLocks noChangeAspect="1"/>
            </p:cNvPicPr>
            <p:nvPr/>
          </p:nvPicPr>
          <p:blipFill>
            <a:blip r:embed="rId9"/>
            <a:stretch>
              <a:fillRect/>
            </a:stretch>
          </p:blipFill>
          <p:spPr>
            <a:xfrm>
              <a:off x="11755506" y="1278434"/>
              <a:ext cx="423029" cy="423029"/>
            </a:xfrm>
            <a:prstGeom prst="rect">
              <a:avLst/>
            </a:prstGeom>
          </p:spPr>
        </p:pic>
        <p:pic>
          <p:nvPicPr>
            <p:cNvPr id="8" name="Image 2" descr="preencoded.png">
              <a:extLst>
                <a:ext uri="{FF2B5EF4-FFF2-40B4-BE49-F238E27FC236}">
                  <a16:creationId xmlns:a16="http://schemas.microsoft.com/office/drawing/2014/main" id="{8028FD3F-6B02-478B-8982-CFF5B176AD50}"/>
                </a:ext>
              </a:extLst>
            </p:cNvPr>
            <p:cNvPicPr>
              <a:picLocks noChangeAspect="1"/>
            </p:cNvPicPr>
            <p:nvPr/>
          </p:nvPicPr>
          <p:blipFill>
            <a:blip r:embed="rId7"/>
            <a:stretch>
              <a:fillRect/>
            </a:stretch>
          </p:blipFill>
          <p:spPr>
            <a:xfrm>
              <a:off x="13168499" y="2087820"/>
              <a:ext cx="423029" cy="423029"/>
            </a:xfrm>
            <a:prstGeom prst="rect">
              <a:avLst/>
            </a:prstGeom>
          </p:spPr>
        </p:pic>
        <p:pic>
          <p:nvPicPr>
            <p:cNvPr id="9" name="Image 3" descr="preencoded.png">
              <a:extLst>
                <a:ext uri="{FF2B5EF4-FFF2-40B4-BE49-F238E27FC236}">
                  <a16:creationId xmlns:a16="http://schemas.microsoft.com/office/drawing/2014/main" id="{354AFA39-2055-4C03-926A-B362F61F9E1E}"/>
                </a:ext>
              </a:extLst>
            </p:cNvPr>
            <p:cNvPicPr>
              <a:picLocks noChangeAspect="1"/>
            </p:cNvPicPr>
            <p:nvPr/>
          </p:nvPicPr>
          <p:blipFill>
            <a:blip r:embed="rId10"/>
            <a:stretch>
              <a:fillRect/>
            </a:stretch>
          </p:blipFill>
          <p:spPr>
            <a:xfrm flipV="1">
              <a:off x="11755506" y="4773572"/>
              <a:ext cx="423029" cy="297189"/>
            </a:xfrm>
            <a:prstGeom prst="rect">
              <a:avLst/>
            </a:prstGeom>
          </p:spPr>
        </p:pic>
        <p:pic>
          <p:nvPicPr>
            <p:cNvPr id="10" name="Image 4" descr="preencoded.png">
              <a:extLst>
                <a:ext uri="{FF2B5EF4-FFF2-40B4-BE49-F238E27FC236}">
                  <a16:creationId xmlns:a16="http://schemas.microsoft.com/office/drawing/2014/main" id="{3340A0C7-73F5-4F8F-8473-C75A874EC4E6}"/>
                </a:ext>
              </a:extLst>
            </p:cNvPr>
            <p:cNvPicPr>
              <a:picLocks noChangeAspect="1"/>
            </p:cNvPicPr>
            <p:nvPr/>
          </p:nvPicPr>
          <p:blipFill>
            <a:blip r:embed="rId8"/>
            <a:stretch>
              <a:fillRect/>
            </a:stretch>
          </p:blipFill>
          <p:spPr>
            <a:xfrm>
              <a:off x="10279295" y="2034123"/>
              <a:ext cx="423029" cy="423029"/>
            </a:xfrm>
            <a:prstGeom prst="rect">
              <a:avLst/>
            </a:prstGeom>
          </p:spPr>
        </p:pic>
      </p:grpSp>
      <p:pic>
        <p:nvPicPr>
          <p:cNvPr id="11" name="Picture 10">
            <a:extLst>
              <a:ext uri="{FF2B5EF4-FFF2-40B4-BE49-F238E27FC236}">
                <a16:creationId xmlns:a16="http://schemas.microsoft.com/office/drawing/2014/main" id="{A9FC57DE-63EC-4B35-8DF7-6A3D931B6026}"/>
              </a:ext>
            </a:extLst>
          </p:cNvPr>
          <p:cNvPicPr>
            <a:picLocks noChangeAspect="1"/>
          </p:cNvPicPr>
          <p:nvPr/>
        </p:nvPicPr>
        <p:blipFill>
          <a:blip r:embed="rId11"/>
          <a:srcRect/>
          <a:stretch/>
        </p:blipFill>
        <p:spPr>
          <a:xfrm>
            <a:off x="7371891" y="2419454"/>
            <a:ext cx="5460215" cy="5810145"/>
          </a:xfrm>
          <a:prstGeom prst="rect">
            <a:avLst/>
          </a:prstGeom>
        </p:spPr>
      </p:pic>
      <p:sp>
        <p:nvSpPr>
          <p:cNvPr id="13" name="Shape 5">
            <a:extLst>
              <a:ext uri="{FF2B5EF4-FFF2-40B4-BE49-F238E27FC236}">
                <a16:creationId xmlns:a16="http://schemas.microsoft.com/office/drawing/2014/main" id="{AA685C57-CFAD-4071-B957-09946135DC7C}"/>
              </a:ext>
            </a:extLst>
          </p:cNvPr>
          <p:cNvSpPr/>
          <p:nvPr/>
        </p:nvSpPr>
        <p:spPr>
          <a:xfrm>
            <a:off x="319940" y="1310217"/>
            <a:ext cx="502444" cy="502444"/>
          </a:xfrm>
          <a:prstGeom prst="roundRect">
            <a:avLst>
              <a:gd name="adj" fmla="val 18667"/>
            </a:avLst>
          </a:prstGeom>
          <a:solidFill>
            <a:srgbClr val="CCEEFF"/>
          </a:solidFill>
          <a:ln w="7620">
            <a:solidFill>
              <a:srgbClr val="B2D4E5"/>
            </a:solidFill>
            <a:prstDash val="solid"/>
          </a:ln>
        </p:spPr>
      </p:sp>
      <p:sp>
        <p:nvSpPr>
          <p:cNvPr id="14" name="Text 6">
            <a:extLst>
              <a:ext uri="{FF2B5EF4-FFF2-40B4-BE49-F238E27FC236}">
                <a16:creationId xmlns:a16="http://schemas.microsoft.com/office/drawing/2014/main" id="{FB72BA2D-A9FD-426C-B0A1-183E867DA068}"/>
              </a:ext>
            </a:extLst>
          </p:cNvPr>
          <p:cNvSpPr/>
          <p:nvPr/>
        </p:nvSpPr>
        <p:spPr>
          <a:xfrm>
            <a:off x="471388" y="1385583"/>
            <a:ext cx="199430" cy="351711"/>
          </a:xfrm>
          <a:prstGeom prst="rect">
            <a:avLst/>
          </a:prstGeom>
          <a:noFill/>
          <a:ln/>
        </p:spPr>
        <p:txBody>
          <a:bodyPr wrap="none" lIns="0" tIns="0" rIns="0" bIns="0" rtlCol="0" anchor="t"/>
          <a:lstStyle/>
          <a:p>
            <a:pPr marL="0" indent="0" algn="ctr">
              <a:lnSpc>
                <a:spcPts val="2750"/>
              </a:lnSpc>
              <a:buNone/>
            </a:pPr>
            <a:r>
              <a:rPr lang="en-US" sz="2400" b="1" dirty="0">
                <a:latin typeface="Inter" panose="020B0604020202020204" charset="0"/>
                <a:ea typeface="Inter" panose="020B0604020202020204" charset="0"/>
              </a:rPr>
              <a:t>1</a:t>
            </a:r>
          </a:p>
        </p:txBody>
      </p:sp>
      <p:sp>
        <p:nvSpPr>
          <p:cNvPr id="15" name="Text 7">
            <a:extLst>
              <a:ext uri="{FF2B5EF4-FFF2-40B4-BE49-F238E27FC236}">
                <a16:creationId xmlns:a16="http://schemas.microsoft.com/office/drawing/2014/main" id="{03F2E936-2EF2-41F7-96FF-85FC9A595E2D}"/>
              </a:ext>
            </a:extLst>
          </p:cNvPr>
          <p:cNvSpPr/>
          <p:nvPr/>
        </p:nvSpPr>
        <p:spPr>
          <a:xfrm>
            <a:off x="1045626" y="1310217"/>
            <a:ext cx="2930962" cy="366355"/>
          </a:xfrm>
          <a:prstGeom prst="rect">
            <a:avLst/>
          </a:prstGeom>
          <a:noFill/>
          <a:ln/>
        </p:spPr>
        <p:txBody>
          <a:bodyPr wrap="none" lIns="0" tIns="0" rIns="0" bIns="0" rtlCol="0" anchor="t"/>
          <a:lstStyle/>
          <a:p>
            <a:pPr marL="0" indent="0">
              <a:lnSpc>
                <a:spcPts val="2850"/>
              </a:lnSpc>
              <a:buNone/>
            </a:pPr>
            <a:r>
              <a:rPr lang="en-US" sz="2300" b="1" dirty="0">
                <a:solidFill>
                  <a:srgbClr val="272525"/>
                </a:solidFill>
                <a:latin typeface="Inter" panose="020B0604020202020204" charset="0"/>
                <a:ea typeface="Inter" panose="020B0604020202020204" charset="0"/>
                <a:cs typeface="Petrona Bold" pitchFamily="34" charset="-120"/>
              </a:rPr>
              <a:t>Key Indicators</a:t>
            </a:r>
            <a:endParaRPr lang="en-US" sz="2300" dirty="0">
              <a:latin typeface="Inter" panose="020B0604020202020204" charset="0"/>
              <a:ea typeface="Inter" panose="020B0604020202020204" charset="0"/>
            </a:endParaRPr>
          </a:p>
        </p:txBody>
      </p:sp>
      <p:sp>
        <p:nvSpPr>
          <p:cNvPr id="16" name="Text 8">
            <a:extLst>
              <a:ext uri="{FF2B5EF4-FFF2-40B4-BE49-F238E27FC236}">
                <a16:creationId xmlns:a16="http://schemas.microsoft.com/office/drawing/2014/main" id="{53247AFF-BDD0-4B98-9CB6-33B4409DD696}"/>
              </a:ext>
            </a:extLst>
          </p:cNvPr>
          <p:cNvSpPr/>
          <p:nvPr/>
        </p:nvSpPr>
        <p:spPr>
          <a:xfrm>
            <a:off x="1045626" y="1810517"/>
            <a:ext cx="4533525" cy="1371470"/>
          </a:xfrm>
          <a:prstGeom prst="rect">
            <a:avLst/>
          </a:prstGeom>
          <a:noFill/>
          <a:ln/>
        </p:spPr>
        <p:txBody>
          <a:bodyPr wrap="square" lIns="0" tIns="0" rIns="0" bIns="0" rtlCol="0" anchor="t"/>
          <a:lstStyle/>
          <a:p>
            <a:pPr marL="0" indent="0">
              <a:lnSpc>
                <a:spcPts val="2800"/>
              </a:lnSpc>
              <a:buNone/>
            </a:pPr>
            <a:r>
              <a:rPr lang="en-US" dirty="0">
                <a:solidFill>
                  <a:srgbClr val="272525"/>
                </a:solidFill>
                <a:latin typeface="Inter" pitchFamily="34" charset="0"/>
                <a:ea typeface="Inter" pitchFamily="34" charset="-122"/>
              </a:rPr>
              <a:t>The 2023 report reviewed more than 50 health indicators from the SDG. We focused our work on the following 6 indicators:</a:t>
            </a:r>
            <a:endParaRPr lang="en-US" dirty="0"/>
          </a:p>
        </p:txBody>
      </p:sp>
      <p:sp>
        <p:nvSpPr>
          <p:cNvPr id="17" name="Shape 9">
            <a:extLst>
              <a:ext uri="{FF2B5EF4-FFF2-40B4-BE49-F238E27FC236}">
                <a16:creationId xmlns:a16="http://schemas.microsoft.com/office/drawing/2014/main" id="{755D18D2-92AB-477C-A68F-6932DC4E617B}"/>
              </a:ext>
            </a:extLst>
          </p:cNvPr>
          <p:cNvSpPr/>
          <p:nvPr/>
        </p:nvSpPr>
        <p:spPr>
          <a:xfrm>
            <a:off x="6168337" y="1310217"/>
            <a:ext cx="502444" cy="502444"/>
          </a:xfrm>
          <a:prstGeom prst="roundRect">
            <a:avLst>
              <a:gd name="adj" fmla="val 18667"/>
            </a:avLst>
          </a:prstGeom>
          <a:solidFill>
            <a:srgbClr val="CCEEFF"/>
          </a:solidFill>
          <a:ln w="7620">
            <a:solidFill>
              <a:srgbClr val="B2D4E5"/>
            </a:solidFill>
            <a:prstDash val="solid"/>
          </a:ln>
        </p:spPr>
      </p:sp>
      <p:sp>
        <p:nvSpPr>
          <p:cNvPr id="18" name="Text 10">
            <a:extLst>
              <a:ext uri="{FF2B5EF4-FFF2-40B4-BE49-F238E27FC236}">
                <a16:creationId xmlns:a16="http://schemas.microsoft.com/office/drawing/2014/main" id="{291AA3F6-45FD-4708-9157-C044D7DBEEA1}"/>
              </a:ext>
            </a:extLst>
          </p:cNvPr>
          <p:cNvSpPr/>
          <p:nvPr/>
        </p:nvSpPr>
        <p:spPr>
          <a:xfrm>
            <a:off x="6320023" y="1385584"/>
            <a:ext cx="199072" cy="351711"/>
          </a:xfrm>
          <a:prstGeom prst="rect">
            <a:avLst/>
          </a:prstGeom>
          <a:noFill/>
          <a:ln/>
        </p:spPr>
        <p:txBody>
          <a:bodyPr wrap="none" lIns="0" tIns="0" rIns="0" bIns="0" rtlCol="0" anchor="t"/>
          <a:lstStyle/>
          <a:p>
            <a:pPr marL="0" indent="0" algn="ctr">
              <a:lnSpc>
                <a:spcPts val="2750"/>
              </a:lnSpc>
              <a:buNone/>
            </a:pPr>
            <a:r>
              <a:rPr lang="en-US" sz="2400" b="1" dirty="0">
                <a:solidFill>
                  <a:srgbClr val="272525"/>
                </a:solidFill>
                <a:latin typeface="Inter" panose="020B0604020202020204" charset="0"/>
                <a:ea typeface="Inter" panose="020B0604020202020204" charset="0"/>
              </a:rPr>
              <a:t>2</a:t>
            </a:r>
            <a:endParaRPr lang="en-US" sz="2400" dirty="0">
              <a:latin typeface="Inter" panose="020B0604020202020204" charset="0"/>
              <a:ea typeface="Inter" panose="020B0604020202020204" charset="0"/>
            </a:endParaRPr>
          </a:p>
        </p:txBody>
      </p:sp>
      <p:sp>
        <p:nvSpPr>
          <p:cNvPr id="19" name="Text 11">
            <a:extLst>
              <a:ext uri="{FF2B5EF4-FFF2-40B4-BE49-F238E27FC236}">
                <a16:creationId xmlns:a16="http://schemas.microsoft.com/office/drawing/2014/main" id="{5D315AFE-9CF8-4AC4-B5EA-32AC09251A3C}"/>
              </a:ext>
            </a:extLst>
          </p:cNvPr>
          <p:cNvSpPr/>
          <p:nvPr/>
        </p:nvSpPr>
        <p:spPr>
          <a:xfrm>
            <a:off x="6894023" y="1310217"/>
            <a:ext cx="2930962" cy="366355"/>
          </a:xfrm>
          <a:prstGeom prst="rect">
            <a:avLst/>
          </a:prstGeom>
          <a:noFill/>
          <a:ln/>
        </p:spPr>
        <p:txBody>
          <a:bodyPr wrap="none" lIns="0" tIns="0" rIns="0" bIns="0" rtlCol="0" anchor="t"/>
          <a:lstStyle/>
          <a:p>
            <a:pPr marL="0" indent="0">
              <a:lnSpc>
                <a:spcPts val="2850"/>
              </a:lnSpc>
              <a:buNone/>
            </a:pPr>
            <a:r>
              <a:rPr lang="en-US" sz="2300" b="1" dirty="0">
                <a:solidFill>
                  <a:srgbClr val="272525"/>
                </a:solidFill>
                <a:latin typeface="Inter" panose="020B0604020202020204" charset="0"/>
                <a:ea typeface="Inter" panose="020B0604020202020204" charset="0"/>
                <a:cs typeface="Petrona Bold" pitchFamily="34" charset="-120"/>
              </a:rPr>
              <a:t>Database Schema</a:t>
            </a:r>
            <a:endParaRPr lang="en-US" sz="2300" dirty="0">
              <a:latin typeface="Inter" panose="020B0604020202020204" charset="0"/>
              <a:ea typeface="Inter" panose="020B0604020202020204" charset="0"/>
            </a:endParaRPr>
          </a:p>
        </p:txBody>
      </p:sp>
      <p:sp>
        <p:nvSpPr>
          <p:cNvPr id="20" name="Text 12">
            <a:extLst>
              <a:ext uri="{FF2B5EF4-FFF2-40B4-BE49-F238E27FC236}">
                <a16:creationId xmlns:a16="http://schemas.microsoft.com/office/drawing/2014/main" id="{A78D5C14-906D-4444-A775-417F6B825F95}"/>
              </a:ext>
            </a:extLst>
          </p:cNvPr>
          <p:cNvSpPr/>
          <p:nvPr/>
        </p:nvSpPr>
        <p:spPr>
          <a:xfrm>
            <a:off x="6894023" y="1782166"/>
            <a:ext cx="7322773" cy="714613"/>
          </a:xfrm>
          <a:prstGeom prst="rect">
            <a:avLst/>
          </a:prstGeom>
          <a:noFill/>
          <a:ln/>
        </p:spPr>
        <p:txBody>
          <a:bodyPr wrap="square" lIns="0" tIns="0" rIns="0" bIns="0" rtlCol="0" anchor="t"/>
          <a:lstStyle/>
          <a:p>
            <a:pPr marL="0" indent="0">
              <a:lnSpc>
                <a:spcPts val="2800"/>
              </a:lnSpc>
              <a:buNone/>
            </a:pPr>
            <a:r>
              <a:rPr lang="en-US" dirty="0">
                <a:solidFill>
                  <a:srgbClr val="272525"/>
                </a:solidFill>
                <a:latin typeface="Inter" pitchFamily="34" charset="0"/>
                <a:ea typeface="Inter" pitchFamily="34" charset="-122"/>
                <a:cs typeface="Inter" pitchFamily="34" charset="-120"/>
              </a:rPr>
              <a:t>The indicators were decomposed to inform the  health database created, the schema shows the  physical database representation:</a:t>
            </a:r>
            <a:endParaRPr lang="en-US" dirty="0"/>
          </a:p>
        </p:txBody>
      </p:sp>
    </p:spTree>
    <p:extLst>
      <p:ext uri="{BB962C8B-B14F-4D97-AF65-F5344CB8AC3E}">
        <p14:creationId xmlns:p14="http://schemas.microsoft.com/office/powerpoint/2010/main" val="3522677993"/>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65264" y="580293"/>
            <a:ext cx="12784975" cy="712470"/>
          </a:xfrm>
          <a:prstGeom prst="rect">
            <a:avLst/>
          </a:prstGeom>
          <a:noFill/>
          <a:ln/>
        </p:spPr>
        <p:txBody>
          <a:bodyPr wrap="square" lIns="0" tIns="0" rIns="0" bIns="0" rtlCol="0" anchor="t"/>
          <a:lstStyle/>
          <a:p>
            <a:pPr>
              <a:lnSpc>
                <a:spcPts val="5350"/>
              </a:lnSpc>
            </a:pPr>
            <a:r>
              <a:rPr lang="en-US" sz="4600" b="1" dirty="0">
                <a:latin typeface="Inter" panose="020B0604020202020204" charset="0"/>
                <a:ea typeface="Inter" panose="020B0604020202020204" charset="0"/>
              </a:rPr>
              <a:t>Key Findings - </a:t>
            </a:r>
            <a:r>
              <a:rPr lang="en-US" sz="2800" b="1" dirty="0">
                <a:latin typeface="Inter" panose="020B0604020202020204" charset="0"/>
                <a:ea typeface="Inter" panose="020B0604020202020204" charset="0"/>
              </a:rPr>
              <a:t>Health Workforce distribution across WHO regions</a:t>
            </a:r>
            <a:endParaRPr lang="en-KE" sz="2800" b="1" dirty="0">
              <a:latin typeface="Inter" panose="020B0604020202020204" charset="0"/>
              <a:ea typeface="Inter" panose="020B0604020202020204" charset="0"/>
            </a:endParaRPr>
          </a:p>
          <a:p>
            <a:pPr marL="0" indent="0">
              <a:lnSpc>
                <a:spcPts val="5350"/>
              </a:lnSpc>
              <a:buNone/>
            </a:pPr>
            <a:endParaRPr lang="en-US" sz="4600" b="1" dirty="0">
              <a:latin typeface="Inter" panose="020B0604020202020204" charset="0"/>
              <a:ea typeface="Inter" panose="020B0604020202020204" charset="0"/>
            </a:endParaRPr>
          </a:p>
        </p:txBody>
      </p:sp>
      <p:pic>
        <p:nvPicPr>
          <p:cNvPr id="36" name="Picture 35">
            <a:extLst>
              <a:ext uri="{FF2B5EF4-FFF2-40B4-BE49-F238E27FC236}">
                <a16:creationId xmlns:a16="http://schemas.microsoft.com/office/drawing/2014/main" id="{B90E2A5A-DFBB-4ABB-B026-A622D2E19CDF}"/>
              </a:ext>
            </a:extLst>
          </p:cNvPr>
          <p:cNvPicPr>
            <a:picLocks noChangeAspect="1"/>
          </p:cNvPicPr>
          <p:nvPr/>
        </p:nvPicPr>
        <p:blipFill rotWithShape="1">
          <a:blip r:embed="rId3"/>
          <a:srcRect l="2503" t="2828" r="2173" b="2315"/>
          <a:stretch/>
        </p:blipFill>
        <p:spPr>
          <a:xfrm>
            <a:off x="897775" y="1446414"/>
            <a:ext cx="12662572" cy="5153891"/>
          </a:xfrm>
          <a:prstGeom prst="rect">
            <a:avLst/>
          </a:prstGeom>
        </p:spPr>
      </p:pic>
      <p:sp>
        <p:nvSpPr>
          <p:cNvPr id="11" name="Text 16">
            <a:extLst>
              <a:ext uri="{FF2B5EF4-FFF2-40B4-BE49-F238E27FC236}">
                <a16:creationId xmlns:a16="http://schemas.microsoft.com/office/drawing/2014/main" id="{2D57E9F9-9345-459D-89B4-5C70A3C70F4A}"/>
              </a:ext>
            </a:extLst>
          </p:cNvPr>
          <p:cNvSpPr/>
          <p:nvPr/>
        </p:nvSpPr>
        <p:spPr>
          <a:xfrm>
            <a:off x="775372" y="6935737"/>
            <a:ext cx="13855028" cy="1170615"/>
          </a:xfrm>
          <a:prstGeom prst="rect">
            <a:avLst/>
          </a:prstGeom>
          <a:noFill/>
          <a:ln/>
        </p:spPr>
        <p:txBody>
          <a:bodyPr wrap="square" lIns="0" tIns="0" rIns="0" bIns="0" rtlCol="0" anchor="t"/>
          <a:lstStyle/>
          <a:p>
            <a:pPr marL="285750" indent="-285750" algn="l">
              <a:lnSpc>
                <a:spcPct val="150000"/>
              </a:lnSpc>
              <a:buFont typeface="Wingdings" panose="05000000000000000000" pitchFamily="2" charset="2"/>
              <a:buChar char="q"/>
            </a:pPr>
            <a:r>
              <a:rPr lang="en-US" sz="1600" b="1" dirty="0">
                <a:latin typeface="Inter" panose="020B0604020202020204" charset="0"/>
                <a:ea typeface="Inter" panose="020B0604020202020204" charset="0"/>
              </a:rPr>
              <a:t> The African Region</a:t>
            </a:r>
            <a:r>
              <a:rPr lang="en-US" sz="1600" dirty="0">
                <a:latin typeface="Inter" panose="020B0604020202020204" charset="0"/>
                <a:ea typeface="Inter" panose="020B0604020202020204" charset="0"/>
              </a:rPr>
              <a:t> has the lowest density across all categories of healthcare workers.</a:t>
            </a:r>
          </a:p>
          <a:p>
            <a:pPr marL="285750" indent="-285750">
              <a:lnSpc>
                <a:spcPct val="150000"/>
              </a:lnSpc>
              <a:buFont typeface="Wingdings" panose="05000000000000000000" pitchFamily="2" charset="2"/>
              <a:buChar char="q"/>
            </a:pPr>
            <a:r>
              <a:rPr lang="en-US" sz="1600" dirty="0">
                <a:solidFill>
                  <a:srgbClr val="272525"/>
                </a:solidFill>
                <a:latin typeface="Inter" panose="020B0604020202020204" charset="0"/>
                <a:ea typeface="Inter" panose="020B0604020202020204" charset="0"/>
                <a:cs typeface="Inter" pitchFamily="34" charset="-120"/>
              </a:rPr>
              <a:t>Many African and Southeast Asian countries fall below the WHO's recommended </a:t>
            </a:r>
            <a:r>
              <a:rPr lang="en-US" sz="1600" b="1" dirty="0">
                <a:solidFill>
                  <a:srgbClr val="272525"/>
                </a:solidFill>
                <a:latin typeface="Inter" panose="020B0604020202020204" charset="0"/>
                <a:ea typeface="Inter" panose="020B0604020202020204" charset="0"/>
                <a:cs typeface="Inter" pitchFamily="34" charset="-120"/>
              </a:rPr>
              <a:t>health worker density </a:t>
            </a:r>
            <a:r>
              <a:rPr lang="en-US" sz="1600" dirty="0">
                <a:solidFill>
                  <a:srgbClr val="272525"/>
                </a:solidFill>
                <a:latin typeface="Inter" panose="020B0604020202020204" charset="0"/>
                <a:ea typeface="Inter" panose="020B0604020202020204" charset="0"/>
                <a:cs typeface="Inter" pitchFamily="34" charset="-120"/>
              </a:rPr>
              <a:t>of 4.45 per 1000 population.</a:t>
            </a:r>
            <a:r>
              <a:rPr lang="en-US" sz="1600" b="1" dirty="0">
                <a:latin typeface="Inter" panose="020B0604020202020204" charset="0"/>
                <a:ea typeface="Inter" panose="020B0604020202020204" charset="0"/>
              </a:rPr>
              <a:t> </a:t>
            </a:r>
          </a:p>
          <a:p>
            <a:pPr>
              <a:lnSpc>
                <a:spcPct val="150000"/>
              </a:lnSpc>
            </a:pPr>
            <a:endParaRPr lang="en-US" sz="1600" dirty="0">
              <a:latin typeface="Inter" panose="020B0604020202020204" charset="0"/>
              <a:ea typeface="Inter" panose="020B0604020202020204" charset="0"/>
            </a:endParaRPr>
          </a:p>
          <a:p>
            <a:pPr marL="285750" indent="-285750" algn="l">
              <a:lnSpc>
                <a:spcPct val="150000"/>
              </a:lnSpc>
              <a:buFont typeface="Wingdings" panose="05000000000000000000" pitchFamily="2" charset="2"/>
              <a:buChar char="q"/>
            </a:pPr>
            <a:endParaRPr lang="en-US" sz="1600" dirty="0">
              <a:latin typeface="Inter" panose="020B0604020202020204" charset="0"/>
              <a:ea typeface="Inter" panose="020B0604020202020204" charset="0"/>
            </a:endParaRPr>
          </a:p>
        </p:txBody>
      </p:sp>
    </p:spTree>
    <p:extLst>
      <p:ext uri="{BB962C8B-B14F-4D97-AF65-F5344CB8AC3E}">
        <p14:creationId xmlns:p14="http://schemas.microsoft.com/office/powerpoint/2010/main" val="3380259881"/>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65265" y="580293"/>
            <a:ext cx="13117484" cy="712470"/>
          </a:xfrm>
          <a:prstGeom prst="rect">
            <a:avLst/>
          </a:prstGeom>
          <a:noFill/>
          <a:ln/>
        </p:spPr>
        <p:txBody>
          <a:bodyPr wrap="square" lIns="0" tIns="0" rIns="0" bIns="0" rtlCol="0" anchor="t"/>
          <a:lstStyle/>
          <a:p>
            <a:pPr>
              <a:lnSpc>
                <a:spcPts val="5350"/>
              </a:lnSpc>
            </a:pPr>
            <a:r>
              <a:rPr lang="en-US" sz="4600" b="1" dirty="0">
                <a:latin typeface="Inter" panose="020B0604020202020204" charset="0"/>
                <a:ea typeface="Inter" panose="020B0604020202020204" charset="0"/>
              </a:rPr>
              <a:t>Key Findings - </a:t>
            </a:r>
            <a:r>
              <a:rPr lang="en-US" sz="2800" b="1" dirty="0">
                <a:latin typeface="Inter" panose="020B0604020202020204" charset="0"/>
                <a:ea typeface="Inter" panose="020B0604020202020204" charset="0"/>
              </a:rPr>
              <a:t>Impact of skilled labour on maternal mortality</a:t>
            </a:r>
            <a:endParaRPr lang="en-KE" sz="2800" b="1" dirty="0">
              <a:latin typeface="Inter" panose="020B0604020202020204" charset="0"/>
              <a:ea typeface="Inter" panose="020B0604020202020204" charset="0"/>
            </a:endParaRPr>
          </a:p>
          <a:p>
            <a:pPr marL="0" indent="0">
              <a:lnSpc>
                <a:spcPts val="5350"/>
              </a:lnSpc>
              <a:buNone/>
            </a:pPr>
            <a:endParaRPr lang="en-US" sz="4600" b="1" dirty="0">
              <a:latin typeface="Inter" panose="020B0604020202020204" charset="0"/>
              <a:ea typeface="Inter" panose="020B0604020202020204" charset="0"/>
            </a:endParaRPr>
          </a:p>
        </p:txBody>
      </p:sp>
      <p:sp>
        <p:nvSpPr>
          <p:cNvPr id="34" name="Text 16">
            <a:extLst>
              <a:ext uri="{FF2B5EF4-FFF2-40B4-BE49-F238E27FC236}">
                <a16:creationId xmlns:a16="http://schemas.microsoft.com/office/drawing/2014/main" id="{D6C0581E-1CAB-4179-B261-1BDBF50B8573}"/>
              </a:ext>
            </a:extLst>
          </p:cNvPr>
          <p:cNvSpPr/>
          <p:nvPr/>
        </p:nvSpPr>
        <p:spPr>
          <a:xfrm>
            <a:off x="565265" y="6700057"/>
            <a:ext cx="13478666" cy="1433037"/>
          </a:xfrm>
          <a:prstGeom prst="rect">
            <a:avLst/>
          </a:prstGeom>
          <a:noFill/>
          <a:ln/>
        </p:spPr>
        <p:txBody>
          <a:bodyPr wrap="square" lIns="0" tIns="0" rIns="0" bIns="0" rtlCol="0" anchor="t"/>
          <a:lstStyle/>
          <a:p>
            <a:pPr marL="285750" indent="-285750">
              <a:lnSpc>
                <a:spcPct val="150000"/>
              </a:lnSpc>
              <a:buFont typeface="Wingdings" panose="05000000000000000000" pitchFamily="2" charset="2"/>
              <a:buChar char="q"/>
            </a:pPr>
            <a:r>
              <a:rPr lang="en-US" sz="1600" b="1" dirty="0">
                <a:latin typeface="Inter" panose="020B0604020202020204" charset="0"/>
                <a:ea typeface="Inter" panose="020B0604020202020204" charset="0"/>
              </a:rPr>
              <a:t>Maternal mortality</a:t>
            </a:r>
            <a:r>
              <a:rPr lang="en-US" sz="1600" dirty="0">
                <a:latin typeface="Inter" panose="020B0604020202020204" charset="0"/>
                <a:ea typeface="Inter" panose="020B0604020202020204" charset="0"/>
              </a:rPr>
              <a:t> tends to be more severe in Central, West, and East Africa, with Southern Africa exhibiting better healthcare outcomes for maternal health.</a:t>
            </a: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q"/>
              <a:tabLst/>
              <a:defRPr/>
            </a:pPr>
            <a:r>
              <a:rPr kumimoji="0" lang="en-US" sz="1600" b="0" i="0" u="none" strike="noStrike" kern="1200" cap="none" spc="0" normalizeH="0" baseline="0" noProof="0" dirty="0">
                <a:ln>
                  <a:noFill/>
                </a:ln>
                <a:solidFill>
                  <a:srgbClr val="272525"/>
                </a:solidFill>
                <a:effectLst/>
                <a:uLnTx/>
                <a:uFillTx/>
                <a:latin typeface="Inter" panose="020B0604020202020204" charset="0"/>
                <a:ea typeface="Inter" panose="020B0604020202020204" charset="0"/>
                <a:cs typeface="Inter" pitchFamily="34" charset="-120"/>
              </a:rPr>
              <a:t>Africa has the highest maternal mortality ratio, largely due to inadequate access to skilled birth attendants, low healthcare workforce density, and poor healthcare infrastructure.</a:t>
            </a:r>
            <a:endParaRPr kumimoji="0" lang="en-US" sz="1600" b="0" i="0" u="none" strike="noStrike" kern="1200" cap="none" spc="0" normalizeH="0" baseline="0" noProof="0" dirty="0">
              <a:ln>
                <a:noFill/>
              </a:ln>
              <a:solidFill>
                <a:prstClr val="black"/>
              </a:solidFill>
              <a:effectLst/>
              <a:uLnTx/>
              <a:uFillTx/>
              <a:latin typeface="Inter" panose="020B0604020202020204" charset="0"/>
              <a:ea typeface="Inter" panose="020B0604020202020204" charset="0"/>
            </a:endParaRPr>
          </a:p>
          <a:p>
            <a:pPr marL="285750" indent="-285750">
              <a:lnSpc>
                <a:spcPct val="150000"/>
              </a:lnSpc>
              <a:buFont typeface="Wingdings" panose="05000000000000000000" pitchFamily="2" charset="2"/>
              <a:buChar char="q"/>
            </a:pPr>
            <a:endParaRPr lang="en-US" sz="1600" dirty="0">
              <a:latin typeface="Inter" panose="020B0604020202020204" charset="0"/>
              <a:ea typeface="Inter" panose="020B0604020202020204" charset="0"/>
            </a:endParaRPr>
          </a:p>
          <a:p>
            <a:pPr marL="285750" indent="-285750" algn="l">
              <a:lnSpc>
                <a:spcPct val="150000"/>
              </a:lnSpc>
              <a:buFont typeface="Wingdings" panose="05000000000000000000" pitchFamily="2" charset="2"/>
              <a:buChar char="q"/>
            </a:pPr>
            <a:endParaRPr lang="en-US" sz="1600" dirty="0">
              <a:latin typeface="Inter" panose="020B0604020202020204" charset="0"/>
              <a:ea typeface="Inter" panose="020B0604020202020204" charset="0"/>
            </a:endParaRPr>
          </a:p>
        </p:txBody>
      </p:sp>
      <p:grpSp>
        <p:nvGrpSpPr>
          <p:cNvPr id="2" name="Group 1">
            <a:extLst>
              <a:ext uri="{FF2B5EF4-FFF2-40B4-BE49-F238E27FC236}">
                <a16:creationId xmlns:a16="http://schemas.microsoft.com/office/drawing/2014/main" id="{EBBD5E5F-4C36-4291-B808-1B4197469BFD}"/>
              </a:ext>
            </a:extLst>
          </p:cNvPr>
          <p:cNvGrpSpPr/>
          <p:nvPr/>
        </p:nvGrpSpPr>
        <p:grpSpPr>
          <a:xfrm>
            <a:off x="812531" y="1529542"/>
            <a:ext cx="13563142" cy="4771505"/>
            <a:chOff x="812531" y="1529542"/>
            <a:chExt cx="13563142" cy="4504677"/>
          </a:xfrm>
        </p:grpSpPr>
        <p:pic>
          <p:nvPicPr>
            <p:cNvPr id="37" name="Picture 36">
              <a:extLst>
                <a:ext uri="{FF2B5EF4-FFF2-40B4-BE49-F238E27FC236}">
                  <a16:creationId xmlns:a16="http://schemas.microsoft.com/office/drawing/2014/main" id="{734200B4-BD11-48C3-8966-D91670DD5C4B}"/>
                </a:ext>
              </a:extLst>
            </p:cNvPr>
            <p:cNvPicPr>
              <a:picLocks noChangeAspect="1"/>
            </p:cNvPicPr>
            <p:nvPr/>
          </p:nvPicPr>
          <p:blipFill>
            <a:blip r:embed="rId3"/>
            <a:stretch>
              <a:fillRect/>
            </a:stretch>
          </p:blipFill>
          <p:spPr>
            <a:xfrm>
              <a:off x="8335378" y="1529543"/>
              <a:ext cx="6040295" cy="4504676"/>
            </a:xfrm>
            <a:prstGeom prst="rect">
              <a:avLst/>
            </a:prstGeom>
          </p:spPr>
        </p:pic>
        <p:pic>
          <p:nvPicPr>
            <p:cNvPr id="10" name="Picture 9">
              <a:extLst>
                <a:ext uri="{FF2B5EF4-FFF2-40B4-BE49-F238E27FC236}">
                  <a16:creationId xmlns:a16="http://schemas.microsoft.com/office/drawing/2014/main" id="{2C10AFF1-F417-488D-ADE6-6D7638386997}"/>
                </a:ext>
              </a:extLst>
            </p:cNvPr>
            <p:cNvPicPr>
              <a:picLocks noChangeAspect="1"/>
            </p:cNvPicPr>
            <p:nvPr/>
          </p:nvPicPr>
          <p:blipFill>
            <a:blip r:embed="rId4"/>
            <a:stretch>
              <a:fillRect/>
            </a:stretch>
          </p:blipFill>
          <p:spPr>
            <a:xfrm>
              <a:off x="812531" y="1529542"/>
              <a:ext cx="7522847" cy="4504675"/>
            </a:xfrm>
            <a:prstGeom prst="rect">
              <a:avLst/>
            </a:prstGeom>
          </p:spPr>
        </p:pic>
      </p:grpSp>
    </p:spTree>
    <p:extLst>
      <p:ext uri="{BB962C8B-B14F-4D97-AF65-F5344CB8AC3E}">
        <p14:creationId xmlns:p14="http://schemas.microsoft.com/office/powerpoint/2010/main" val="1610896066"/>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5FFC002F-EADB-49F6-81C6-1E0E953EF7DE}"/>
              </a:ext>
            </a:extLst>
          </p:cNvPr>
          <p:cNvGrpSpPr/>
          <p:nvPr/>
        </p:nvGrpSpPr>
        <p:grpSpPr>
          <a:xfrm>
            <a:off x="598518" y="1738977"/>
            <a:ext cx="13303229" cy="4362566"/>
            <a:chOff x="729735" y="1282297"/>
            <a:chExt cx="11940200" cy="3391707"/>
          </a:xfrm>
        </p:grpSpPr>
        <p:pic>
          <p:nvPicPr>
            <p:cNvPr id="29" name="Picture 28">
              <a:extLst>
                <a:ext uri="{FF2B5EF4-FFF2-40B4-BE49-F238E27FC236}">
                  <a16:creationId xmlns:a16="http://schemas.microsoft.com/office/drawing/2014/main" id="{7EF89F34-A317-413F-BD2D-F8951434637A}"/>
                </a:ext>
              </a:extLst>
            </p:cNvPr>
            <p:cNvPicPr>
              <a:picLocks noChangeAspect="1"/>
            </p:cNvPicPr>
            <p:nvPr/>
          </p:nvPicPr>
          <p:blipFill>
            <a:blip r:embed="rId3"/>
            <a:stretch>
              <a:fillRect/>
            </a:stretch>
          </p:blipFill>
          <p:spPr>
            <a:xfrm>
              <a:off x="729735" y="1282297"/>
              <a:ext cx="6110936" cy="3391707"/>
            </a:xfrm>
            <a:prstGeom prst="rect">
              <a:avLst/>
            </a:prstGeom>
          </p:spPr>
        </p:pic>
        <p:pic>
          <p:nvPicPr>
            <p:cNvPr id="30" name="Picture 29">
              <a:extLst>
                <a:ext uri="{FF2B5EF4-FFF2-40B4-BE49-F238E27FC236}">
                  <a16:creationId xmlns:a16="http://schemas.microsoft.com/office/drawing/2014/main" id="{2A797B8B-1385-4488-8867-1981901C4AD7}"/>
                </a:ext>
              </a:extLst>
            </p:cNvPr>
            <p:cNvPicPr>
              <a:picLocks noChangeAspect="1"/>
            </p:cNvPicPr>
            <p:nvPr/>
          </p:nvPicPr>
          <p:blipFill>
            <a:blip r:embed="rId4"/>
            <a:stretch>
              <a:fillRect/>
            </a:stretch>
          </p:blipFill>
          <p:spPr>
            <a:xfrm>
              <a:off x="6840671" y="1282297"/>
              <a:ext cx="5829264" cy="3391707"/>
            </a:xfrm>
            <a:prstGeom prst="rect">
              <a:avLst/>
            </a:prstGeom>
          </p:spPr>
        </p:pic>
      </p:grpSp>
      <p:sp>
        <p:nvSpPr>
          <p:cNvPr id="36" name="Text 16">
            <a:extLst>
              <a:ext uri="{FF2B5EF4-FFF2-40B4-BE49-F238E27FC236}">
                <a16:creationId xmlns:a16="http://schemas.microsoft.com/office/drawing/2014/main" id="{A1F78FB8-7CD8-4014-9E8A-F07135ADAB60}"/>
              </a:ext>
            </a:extLst>
          </p:cNvPr>
          <p:cNvSpPr/>
          <p:nvPr/>
        </p:nvSpPr>
        <p:spPr>
          <a:xfrm>
            <a:off x="564064" y="6101544"/>
            <a:ext cx="13949958" cy="2062670"/>
          </a:xfrm>
          <a:prstGeom prst="rect">
            <a:avLst/>
          </a:prstGeom>
          <a:noFill/>
          <a:ln/>
        </p:spPr>
        <p:txBody>
          <a:bodyPr wrap="square" lIns="0" tIns="0" rIns="0" bIns="0" rtlCol="0" anchor="t"/>
          <a:lstStyle/>
          <a:p>
            <a:pPr marL="285750" indent="-285750">
              <a:lnSpc>
                <a:spcPct val="150000"/>
              </a:lnSpc>
              <a:buFont typeface="Wingdings" panose="05000000000000000000" pitchFamily="2" charset="2"/>
              <a:buChar char="q"/>
            </a:pPr>
            <a:r>
              <a:rPr lang="en-US" b="1" dirty="0">
                <a:solidFill>
                  <a:srgbClr val="272525"/>
                </a:solidFill>
                <a:latin typeface="Inter" pitchFamily="34" charset="0"/>
                <a:ea typeface="Inter" pitchFamily="34" charset="-122"/>
                <a:cs typeface="Inter" pitchFamily="34" charset="-120"/>
              </a:rPr>
              <a:t>Africa</a:t>
            </a:r>
            <a:r>
              <a:rPr lang="en-US" dirty="0">
                <a:solidFill>
                  <a:srgbClr val="272525"/>
                </a:solidFill>
                <a:latin typeface="Inter" pitchFamily="34" charset="0"/>
                <a:ea typeface="Inter" pitchFamily="34" charset="-122"/>
                <a:cs typeface="Inter" pitchFamily="34" charset="-120"/>
              </a:rPr>
              <a:t> and </a:t>
            </a:r>
            <a:r>
              <a:rPr lang="en-US" b="1" dirty="0">
                <a:solidFill>
                  <a:srgbClr val="272525"/>
                </a:solidFill>
                <a:latin typeface="Inter" pitchFamily="34" charset="0"/>
                <a:ea typeface="Inter" pitchFamily="34" charset="-122"/>
                <a:cs typeface="Inter" pitchFamily="34" charset="-120"/>
              </a:rPr>
              <a:t>South-East Asia </a:t>
            </a:r>
            <a:r>
              <a:rPr lang="en-US" dirty="0">
                <a:latin typeface="Inter" panose="020B0604020202020204" charset="0"/>
                <a:ea typeface="Inter" panose="020B0604020202020204" charset="0"/>
              </a:rPr>
              <a:t>are the regions most affected by high under-five and neonatal mortality rates, reflecting critical health challenges. They </a:t>
            </a:r>
            <a:r>
              <a:rPr lang="en-US" dirty="0">
                <a:solidFill>
                  <a:srgbClr val="272525"/>
                </a:solidFill>
                <a:latin typeface="Inter" pitchFamily="34" charset="0"/>
                <a:ea typeface="Inter" pitchFamily="34" charset="-122"/>
                <a:cs typeface="Inter" pitchFamily="34" charset="-120"/>
              </a:rPr>
              <a:t>account for 80% of under-five deaths, due to </a:t>
            </a:r>
            <a:r>
              <a:rPr lang="en-US" sz="1800" dirty="0">
                <a:solidFill>
                  <a:srgbClr val="272525"/>
                </a:solidFill>
                <a:latin typeface="Inter" pitchFamily="34" charset="0"/>
                <a:ea typeface="Inter" pitchFamily="34" charset="-122"/>
                <a:cs typeface="Inter" pitchFamily="34" charset="-120"/>
              </a:rPr>
              <a:t>poor access to skilled birth attendants and inadequate prenatal and neonatal care in rural or underserved areas</a:t>
            </a:r>
            <a:endParaRPr lang="en-US" dirty="0">
              <a:latin typeface="Inter" panose="020B0604020202020204" charset="0"/>
              <a:ea typeface="Inter" panose="020B0604020202020204" charset="0"/>
            </a:endParaRPr>
          </a:p>
          <a:p>
            <a:pPr marL="285750" indent="-285750" algn="l">
              <a:lnSpc>
                <a:spcPct val="150000"/>
              </a:lnSpc>
              <a:buFont typeface="Wingdings" panose="05000000000000000000" pitchFamily="2" charset="2"/>
              <a:buChar char="q"/>
            </a:pPr>
            <a:r>
              <a:rPr lang="en-US" b="1" dirty="0">
                <a:latin typeface="Inter" panose="020B0604020202020204" charset="0"/>
                <a:ea typeface="Inter" panose="020B0604020202020204" charset="0"/>
              </a:rPr>
              <a:t>Europe has the lowest child mortality rates</a:t>
            </a:r>
            <a:r>
              <a:rPr lang="en-US" dirty="0">
                <a:latin typeface="Inter" panose="020B0604020202020204" charset="0"/>
                <a:ea typeface="Inter" panose="020B0604020202020204" charset="0"/>
              </a:rPr>
              <a:t>, indicating more robust healthcare systems and better healthcare access for children.</a:t>
            </a:r>
          </a:p>
        </p:txBody>
      </p:sp>
      <p:sp>
        <p:nvSpPr>
          <p:cNvPr id="12" name="Text 0">
            <a:extLst>
              <a:ext uri="{FF2B5EF4-FFF2-40B4-BE49-F238E27FC236}">
                <a16:creationId xmlns:a16="http://schemas.microsoft.com/office/drawing/2014/main" id="{73664CFE-C5D4-49F9-9CD6-625B8AD381CE}"/>
              </a:ext>
            </a:extLst>
          </p:cNvPr>
          <p:cNvSpPr/>
          <p:nvPr/>
        </p:nvSpPr>
        <p:spPr>
          <a:xfrm>
            <a:off x="564064" y="707820"/>
            <a:ext cx="13117484" cy="712470"/>
          </a:xfrm>
          <a:prstGeom prst="rect">
            <a:avLst/>
          </a:prstGeom>
          <a:noFill/>
          <a:ln/>
        </p:spPr>
        <p:txBody>
          <a:bodyPr wrap="square" lIns="0" tIns="0" rIns="0" bIns="0" rtlCol="0" anchor="t"/>
          <a:lstStyle/>
          <a:p>
            <a:pPr>
              <a:lnSpc>
                <a:spcPts val="5350"/>
              </a:lnSpc>
            </a:pPr>
            <a:r>
              <a:rPr lang="en-US" sz="4600" b="1" dirty="0">
                <a:latin typeface="Inter" panose="020B0604020202020204" charset="0"/>
                <a:ea typeface="Inter" panose="020B0604020202020204" charset="0"/>
              </a:rPr>
              <a:t>Key Findings – </a:t>
            </a:r>
            <a:r>
              <a:rPr lang="en-US" sz="2800" b="1" dirty="0">
                <a:latin typeface="Inter" panose="020B0604020202020204" charset="0"/>
                <a:ea typeface="Inter" panose="020B0604020202020204" charset="0"/>
              </a:rPr>
              <a:t>Child mortality rates per Region</a:t>
            </a:r>
            <a:endParaRPr lang="en-KE" sz="2800" b="1" dirty="0">
              <a:latin typeface="Inter" panose="020B0604020202020204" charset="0"/>
              <a:ea typeface="Inter" panose="020B0604020202020204" charset="0"/>
            </a:endParaRPr>
          </a:p>
          <a:p>
            <a:pPr marL="0" indent="0">
              <a:lnSpc>
                <a:spcPts val="5350"/>
              </a:lnSpc>
              <a:buNone/>
            </a:pPr>
            <a:endParaRPr lang="en-US" sz="4600" b="1" dirty="0">
              <a:latin typeface="Inter" panose="020B0604020202020204" charset="0"/>
              <a:ea typeface="Inter" panose="020B0604020202020204" charset="0"/>
            </a:endParaRPr>
          </a:p>
        </p:txBody>
      </p:sp>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16">
            <a:extLst>
              <a:ext uri="{FF2B5EF4-FFF2-40B4-BE49-F238E27FC236}">
                <a16:creationId xmlns:a16="http://schemas.microsoft.com/office/drawing/2014/main" id="{A1F78FB8-7CD8-4014-9E8A-F07135ADAB60}"/>
              </a:ext>
            </a:extLst>
          </p:cNvPr>
          <p:cNvSpPr/>
          <p:nvPr/>
        </p:nvSpPr>
        <p:spPr>
          <a:xfrm>
            <a:off x="564064" y="6364070"/>
            <a:ext cx="13936198" cy="1887054"/>
          </a:xfrm>
          <a:prstGeom prst="rect">
            <a:avLst/>
          </a:prstGeom>
          <a:noFill/>
          <a:ln/>
        </p:spPr>
        <p:txBody>
          <a:bodyPr wrap="square" lIns="0" tIns="0" rIns="0" bIns="0" rtlCol="0" anchor="t"/>
          <a:lstStyle/>
          <a:p>
            <a:pPr marL="285750" indent="-285750" algn="l">
              <a:lnSpc>
                <a:spcPct val="150000"/>
              </a:lnSpc>
              <a:buFont typeface="Wingdings" panose="05000000000000000000" pitchFamily="2" charset="2"/>
              <a:buChar char="q"/>
            </a:pPr>
            <a:r>
              <a:rPr lang="en-US" dirty="0">
                <a:latin typeface="Inter" panose="020B0604020202020204" charset="0"/>
                <a:ea typeface="Inter" panose="020B0604020202020204" charset="0"/>
              </a:rPr>
              <a:t>Among the top 5 countries affected by communicable incidences, </a:t>
            </a:r>
            <a:r>
              <a:rPr lang="en-US" b="1" dirty="0">
                <a:latin typeface="Inter" panose="020B0604020202020204" charset="0"/>
                <a:ea typeface="Inter" panose="020B0604020202020204" charset="0"/>
              </a:rPr>
              <a:t>new HIV infections are more prevalent </a:t>
            </a:r>
            <a:r>
              <a:rPr lang="en-US" dirty="0">
                <a:latin typeface="Inter" panose="020B0604020202020204" charset="0"/>
                <a:ea typeface="Inter" panose="020B0604020202020204" charset="0"/>
              </a:rPr>
              <a:t>in comparison to Malaria.</a:t>
            </a:r>
          </a:p>
          <a:p>
            <a:pPr marL="285750" indent="-285750" algn="l">
              <a:lnSpc>
                <a:spcPct val="150000"/>
              </a:lnSpc>
              <a:buFont typeface="Wingdings" panose="05000000000000000000" pitchFamily="2" charset="2"/>
              <a:buChar char="q"/>
            </a:pPr>
            <a:r>
              <a:rPr lang="en-US" dirty="0">
                <a:solidFill>
                  <a:srgbClr val="272525"/>
                </a:solidFill>
                <a:latin typeface="Inter" panose="020B0604020202020204" charset="0"/>
                <a:ea typeface="Inter" panose="020B0604020202020204" charset="0"/>
                <a:cs typeface="Inter" pitchFamily="34" charset="-120"/>
              </a:rPr>
              <a:t>Lesotho </a:t>
            </a:r>
            <a:r>
              <a:rPr lang="en-US" dirty="0">
                <a:solidFill>
                  <a:srgbClr val="272525"/>
                </a:solidFill>
                <a:latin typeface="Inter" pitchFamily="34" charset="0"/>
                <a:ea typeface="Inter" pitchFamily="34" charset="-122"/>
                <a:cs typeface="Inter" pitchFamily="34" charset="-120"/>
              </a:rPr>
              <a:t>stood out as a malaria-free zone in our analysis (declared by WHO in 2012) </a:t>
            </a:r>
            <a:r>
              <a:rPr lang="en-US" dirty="0">
                <a:solidFill>
                  <a:srgbClr val="272525"/>
                </a:solidFill>
                <a:latin typeface="Inter" panose="020B0604020202020204" charset="0"/>
                <a:ea typeface="Inter" panose="020B0604020202020204" charset="0"/>
              </a:rPr>
              <a:t>while Equatorial Guinea had the highest malaria prevalence.</a:t>
            </a:r>
            <a:endParaRPr lang="en-US" dirty="0">
              <a:latin typeface="Inter" panose="020B0604020202020204" charset="0"/>
              <a:ea typeface="Inter" panose="020B0604020202020204" charset="0"/>
            </a:endParaRPr>
          </a:p>
        </p:txBody>
      </p:sp>
      <p:sp>
        <p:nvSpPr>
          <p:cNvPr id="12" name="Text 0">
            <a:extLst>
              <a:ext uri="{FF2B5EF4-FFF2-40B4-BE49-F238E27FC236}">
                <a16:creationId xmlns:a16="http://schemas.microsoft.com/office/drawing/2014/main" id="{C599ADCA-8EE4-46ED-84DB-DDE9D86026C3}"/>
              </a:ext>
            </a:extLst>
          </p:cNvPr>
          <p:cNvSpPr/>
          <p:nvPr/>
        </p:nvSpPr>
        <p:spPr>
          <a:xfrm>
            <a:off x="564064" y="707820"/>
            <a:ext cx="13117484" cy="712470"/>
          </a:xfrm>
          <a:prstGeom prst="rect">
            <a:avLst/>
          </a:prstGeom>
          <a:noFill/>
          <a:ln/>
        </p:spPr>
        <p:txBody>
          <a:bodyPr wrap="square" lIns="0" tIns="0" rIns="0" bIns="0" rtlCol="0" anchor="t"/>
          <a:lstStyle/>
          <a:p>
            <a:pPr>
              <a:lnSpc>
                <a:spcPts val="5350"/>
              </a:lnSpc>
            </a:pPr>
            <a:r>
              <a:rPr lang="en-US" sz="4600" b="1" dirty="0">
                <a:latin typeface="Inter" panose="020B0604020202020204" charset="0"/>
                <a:ea typeface="Inter" panose="020B0604020202020204" charset="0"/>
              </a:rPr>
              <a:t>Key Findings – </a:t>
            </a:r>
            <a:r>
              <a:rPr lang="en-US" sz="2800" b="1" dirty="0">
                <a:latin typeface="Inter" panose="020B0604020202020204" charset="0"/>
                <a:ea typeface="Inter" panose="020B0604020202020204" charset="0"/>
              </a:rPr>
              <a:t>Communicable disease burden per Region</a:t>
            </a:r>
            <a:endParaRPr lang="en-KE" sz="2800" b="1" dirty="0">
              <a:latin typeface="Inter" panose="020B0604020202020204" charset="0"/>
              <a:ea typeface="Inter" panose="020B0604020202020204" charset="0"/>
            </a:endParaRPr>
          </a:p>
          <a:p>
            <a:pPr marL="0" indent="0">
              <a:lnSpc>
                <a:spcPts val="5350"/>
              </a:lnSpc>
              <a:buNone/>
            </a:pPr>
            <a:endParaRPr lang="en-US" sz="4600" b="1" dirty="0">
              <a:latin typeface="Inter" panose="020B0604020202020204" charset="0"/>
              <a:ea typeface="Inter" panose="020B0604020202020204" charset="0"/>
            </a:endParaRPr>
          </a:p>
        </p:txBody>
      </p:sp>
      <p:pic>
        <p:nvPicPr>
          <p:cNvPr id="13" name="Picture 12">
            <a:extLst>
              <a:ext uri="{FF2B5EF4-FFF2-40B4-BE49-F238E27FC236}">
                <a16:creationId xmlns:a16="http://schemas.microsoft.com/office/drawing/2014/main" id="{F6A17C48-3F09-460C-82FA-6A04AB9E26E8}"/>
              </a:ext>
            </a:extLst>
          </p:cNvPr>
          <p:cNvPicPr>
            <a:picLocks noChangeAspect="1"/>
          </p:cNvPicPr>
          <p:nvPr/>
        </p:nvPicPr>
        <p:blipFill>
          <a:blip r:embed="rId3"/>
          <a:stretch>
            <a:fillRect/>
          </a:stretch>
        </p:blipFill>
        <p:spPr>
          <a:xfrm>
            <a:off x="1101917" y="2011615"/>
            <a:ext cx="12450926" cy="4040050"/>
          </a:xfrm>
          <a:prstGeom prst="rect">
            <a:avLst/>
          </a:prstGeom>
        </p:spPr>
      </p:pic>
    </p:spTree>
    <p:extLst>
      <p:ext uri="{BB962C8B-B14F-4D97-AF65-F5344CB8AC3E}">
        <p14:creationId xmlns:p14="http://schemas.microsoft.com/office/powerpoint/2010/main" val="1465417558"/>
      </p:ext>
    </p:extLst>
  </p:cSld>
  <p:clrMapOvr>
    <a:masterClrMapping/>
  </p:clrMapOvr>
  <p:transition spd="med">
    <p:pul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823</TotalTime>
  <Words>1215</Words>
  <Application>Microsoft Office PowerPoint</Application>
  <PresentationFormat>Custom</PresentationFormat>
  <Paragraphs>117</Paragraphs>
  <Slides>16</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Tahoma</vt:lpstr>
      <vt:lpstr>Inter</vt:lpstr>
      <vt:lpstr>Arial</vt:lpstr>
      <vt:lpstr>Calibri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Anne Ciku</cp:lastModifiedBy>
  <cp:revision>38</cp:revision>
  <dcterms:created xsi:type="dcterms:W3CDTF">2024-10-16T17:06:41Z</dcterms:created>
  <dcterms:modified xsi:type="dcterms:W3CDTF">2024-10-24T17:57:18Z</dcterms:modified>
</cp:coreProperties>
</file>